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40" r:id="rId9"/>
    <p:sldMasterId id="2147483952" r:id="rId10"/>
  </p:sldMasterIdLst>
  <p:notesMasterIdLst>
    <p:notesMasterId r:id="rId143"/>
  </p:notesMasterIdLst>
  <p:handoutMasterIdLst>
    <p:handoutMasterId r:id="rId144"/>
  </p:handoutMasterIdLst>
  <p:sldIdLst>
    <p:sldId id="919" r:id="rId11"/>
    <p:sldId id="1096" r:id="rId12"/>
    <p:sldId id="1099" r:id="rId13"/>
    <p:sldId id="1095" r:id="rId14"/>
    <p:sldId id="1038" r:id="rId15"/>
    <p:sldId id="1128" r:id="rId16"/>
    <p:sldId id="1028" r:id="rId17"/>
    <p:sldId id="1044" r:id="rId18"/>
    <p:sldId id="1045" r:id="rId19"/>
    <p:sldId id="1046" r:id="rId20"/>
    <p:sldId id="1129" r:id="rId21"/>
    <p:sldId id="1047" r:id="rId22"/>
    <p:sldId id="1122" r:id="rId23"/>
    <p:sldId id="1150" r:id="rId24"/>
    <p:sldId id="1246" r:id="rId25"/>
    <p:sldId id="1002" r:id="rId26"/>
    <p:sldId id="1004" r:id="rId27"/>
    <p:sldId id="1176" r:id="rId28"/>
    <p:sldId id="1203" r:id="rId29"/>
    <p:sldId id="1254" r:id="rId30"/>
    <p:sldId id="1207" r:id="rId31"/>
    <p:sldId id="1206" r:id="rId32"/>
    <p:sldId id="1213" r:id="rId33"/>
    <p:sldId id="1005" r:id="rId34"/>
    <p:sldId id="1048" r:id="rId35"/>
    <p:sldId id="1130" r:id="rId36"/>
    <p:sldId id="1051" r:id="rId37"/>
    <p:sldId id="1052" r:id="rId38"/>
    <p:sldId id="1127" r:id="rId39"/>
    <p:sldId id="1126" r:id="rId40"/>
    <p:sldId id="1087" r:id="rId41"/>
    <p:sldId id="1220" r:id="rId42"/>
    <p:sldId id="1221" r:id="rId43"/>
    <p:sldId id="1222" r:id="rId44"/>
    <p:sldId id="1098" r:id="rId45"/>
    <p:sldId id="1134" r:id="rId46"/>
    <p:sldId id="1135" r:id="rId47"/>
    <p:sldId id="1136" r:id="rId48"/>
    <p:sldId id="1138" r:id="rId49"/>
    <p:sldId id="1137" r:id="rId50"/>
    <p:sldId id="1204" r:id="rId51"/>
    <p:sldId id="1239" r:id="rId52"/>
    <p:sldId id="1111" r:id="rId53"/>
    <p:sldId id="1120" r:id="rId54"/>
    <p:sldId id="1121" r:id="rId55"/>
    <p:sldId id="1105" r:id="rId56"/>
    <p:sldId id="1104" r:id="rId57"/>
    <p:sldId id="1192" r:id="rId58"/>
    <p:sldId id="1106" r:id="rId59"/>
    <p:sldId id="1153" r:id="rId60"/>
    <p:sldId id="1179" r:id="rId61"/>
    <p:sldId id="1180" r:id="rId62"/>
    <p:sldId id="1181" r:id="rId63"/>
    <p:sldId id="1182" r:id="rId64"/>
    <p:sldId id="1183" r:id="rId65"/>
    <p:sldId id="1184" r:id="rId66"/>
    <p:sldId id="1185" r:id="rId67"/>
    <p:sldId id="1186" r:id="rId68"/>
    <p:sldId id="1188" r:id="rId69"/>
    <p:sldId id="1189" r:id="rId70"/>
    <p:sldId id="1202" r:id="rId71"/>
    <p:sldId id="1107" r:id="rId72"/>
    <p:sldId id="1133" r:id="rId73"/>
    <p:sldId id="1112" r:id="rId74"/>
    <p:sldId id="1110" r:id="rId75"/>
    <p:sldId id="1113" r:id="rId76"/>
    <p:sldId id="1114" r:id="rId77"/>
    <p:sldId id="1240" r:id="rId78"/>
    <p:sldId id="1178" r:id="rId79"/>
    <p:sldId id="999" r:id="rId80"/>
    <p:sldId id="1223" r:id="rId81"/>
    <p:sldId id="1224" r:id="rId82"/>
    <p:sldId id="1225" r:id="rId83"/>
    <p:sldId id="1226" r:id="rId84"/>
    <p:sldId id="1227" r:id="rId85"/>
    <p:sldId id="1230" r:id="rId86"/>
    <p:sldId id="1231" r:id="rId87"/>
    <p:sldId id="1232" r:id="rId88"/>
    <p:sldId id="1233" r:id="rId89"/>
    <p:sldId id="1141" r:id="rId90"/>
    <p:sldId id="1144" r:id="rId91"/>
    <p:sldId id="1145" r:id="rId92"/>
    <p:sldId id="1142" r:id="rId93"/>
    <p:sldId id="1143" r:id="rId94"/>
    <p:sldId id="1148" r:id="rId95"/>
    <p:sldId id="1094" r:id="rId96"/>
    <p:sldId id="1234" r:id="rId97"/>
    <p:sldId id="1235" r:id="rId98"/>
    <p:sldId id="1236" r:id="rId99"/>
    <p:sldId id="1238" r:id="rId100"/>
    <p:sldId id="945" r:id="rId101"/>
    <p:sldId id="1190" r:id="rId102"/>
    <p:sldId id="1173" r:id="rId103"/>
    <p:sldId id="1169" r:id="rId104"/>
    <p:sldId id="1168" r:id="rId105"/>
    <p:sldId id="1170" r:id="rId106"/>
    <p:sldId id="1194" r:id="rId107"/>
    <p:sldId id="1195" r:id="rId108"/>
    <p:sldId id="1196" r:id="rId109"/>
    <p:sldId id="1197" r:id="rId110"/>
    <p:sldId id="1198" r:id="rId111"/>
    <p:sldId id="1199" r:id="rId112"/>
    <p:sldId id="1200" r:id="rId113"/>
    <p:sldId id="1172" r:id="rId114"/>
    <p:sldId id="1174" r:id="rId115"/>
    <p:sldId id="1050" r:id="rId116"/>
    <p:sldId id="1193" r:id="rId117"/>
    <p:sldId id="1088" r:id="rId118"/>
    <p:sldId id="1055" r:id="rId119"/>
    <p:sldId id="1056" r:id="rId120"/>
    <p:sldId id="1058" r:id="rId121"/>
    <p:sldId id="1059" r:id="rId122"/>
    <p:sldId id="1060" r:id="rId123"/>
    <p:sldId id="1061" r:id="rId124"/>
    <p:sldId id="1062" r:id="rId125"/>
    <p:sldId id="1069" r:id="rId126"/>
    <p:sldId id="1070" r:id="rId127"/>
    <p:sldId id="1139" r:id="rId128"/>
    <p:sldId id="1140" r:id="rId129"/>
    <p:sldId id="1081" r:id="rId130"/>
    <p:sldId id="1074" r:id="rId131"/>
    <p:sldId id="1075" r:id="rId132"/>
    <p:sldId id="1083" r:id="rId133"/>
    <p:sldId id="1085" r:id="rId134"/>
    <p:sldId id="1215" r:id="rId135"/>
    <p:sldId id="1216" r:id="rId136"/>
    <p:sldId id="1217" r:id="rId137"/>
    <p:sldId id="1218" r:id="rId138"/>
    <p:sldId id="1108" r:id="rId139"/>
    <p:sldId id="1118" r:id="rId140"/>
    <p:sldId id="1205" r:id="rId141"/>
    <p:sldId id="1219" r:id="rId142"/>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85" d="100"/>
          <a:sy n="85" d="100"/>
        </p:scale>
        <p:origin x="418" y="2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extLst>
            <c:ext xmlns:c16="http://schemas.microsoft.com/office/drawing/2014/chart" uri="{C3380CC4-5D6E-409C-BE32-E72D297353CC}">
              <c16:uniqueId val="{00000000-0DA7-44D1-92D8-B081C185C042}"/>
            </c:ext>
          </c:extLst>
        </c:ser>
        <c:dLbls>
          <c:showLegendKey val="0"/>
          <c:showVal val="0"/>
          <c:showCatName val="0"/>
          <c:showSerName val="0"/>
          <c:showPercent val="0"/>
          <c:showBubbleSize val="0"/>
        </c:dLbls>
        <c:smooth val="0"/>
        <c:axId val="403360968"/>
        <c:axId val="403359792"/>
      </c:lineChart>
      <c:catAx>
        <c:axId val="403360968"/>
        <c:scaling>
          <c:orientation val="minMax"/>
        </c:scaling>
        <c:delete val="0"/>
        <c:axPos val="b"/>
        <c:majorTickMark val="out"/>
        <c:minorTickMark val="none"/>
        <c:tickLblPos val="nextTo"/>
        <c:crossAx val="403359792"/>
        <c:crosses val="autoZero"/>
        <c:auto val="1"/>
        <c:lblAlgn val="ctr"/>
        <c:lblOffset val="100"/>
        <c:noMultiLvlLbl val="0"/>
      </c:catAx>
      <c:valAx>
        <c:axId val="403359792"/>
        <c:scaling>
          <c:orientation val="minMax"/>
        </c:scaling>
        <c:delete val="1"/>
        <c:axPos val="l"/>
        <c:numFmt formatCode="General" sourceLinked="1"/>
        <c:majorTickMark val="out"/>
        <c:minorTickMark val="none"/>
        <c:tickLblPos val="nextTo"/>
        <c:crossAx val="40336096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a:latin typeface="Segoe UI Light" panose="020B0502040204020203" pitchFamily="34" charset="0"/>
            </a:rPr>
            <a:t>F# is open, cross-platform, neutral, independent</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a:latin typeface="Segoe UI Light" panose="020B0502040204020203" pitchFamily="34" charset="0"/>
            </a:rPr>
            <a:t>F# 4.5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a:latin typeface="Segoe UI Light" panose="020B0502040204020203" pitchFamily="34" charset="0"/>
            </a:rPr>
            <a:t>Debian, RPM and .NET Core for Linux/OSX</a:t>
          </a: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a:latin typeface="Segoe UI Light" panose="020B0502040204020203" pitchFamily="34" charset="0"/>
            </a:rPr>
            <a:t>All F# language and tooling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a:latin typeface="Segoe UI Light" panose="020B0502040204020203" pitchFamily="34" charset="0"/>
            </a:rPr>
            <a:t>Fable for F#-to-</a:t>
          </a:r>
          <a:r>
            <a:rPr lang="en-GB" b="0" baseline="0" dirty="0" err="1">
              <a:latin typeface="Segoe UI Light" panose="020B0502040204020203" pitchFamily="34" charset="0"/>
            </a:rPr>
            <a:t>Javascript</a:t>
          </a:r>
          <a:endParaRPr lang="en-GB" b="0" baseline="0" dirty="0">
            <a:latin typeface="Segoe UI Light" panose="020B0502040204020203" pitchFamily="34" charset="0"/>
          </a:endParaRPr>
        </a:p>
        <a:p>
          <a:pPr rtl="0"/>
          <a:r>
            <a:rPr lang="en-GB" b="0" baseline="0" dirty="0">
              <a:latin typeface="Segoe UI Light" panose="020B0502040204020203" pitchFamily="34" charset="0"/>
            </a:rPr>
            <a:t>SAFE for F# </a:t>
          </a:r>
          <a:r>
            <a:rPr lang="en-GB" b="0" baseline="0" dirty="0" err="1">
              <a:latin typeface="Segoe UI Light" panose="020B0502040204020203" pitchFamily="34" charset="0"/>
            </a:rPr>
            <a:t>fullstack</a:t>
          </a:r>
          <a:endParaRPr lang="en-GB" b="0" baseline="0" dirty="0">
            <a:latin typeface="Segoe UI Light" panose="020B0502040204020203" pitchFamily="34" charset="0"/>
          </a:endParaRP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baseline="0" dirty="0">
              <a:latin typeface="Segoe UI Light" panose="020B0502040204020203" pitchFamily="34" charset="0"/>
            </a:rPr>
            <a:t>The F# community is very “self-empowered”</a:t>
          </a:r>
        </a:p>
        <a:p>
          <a:r>
            <a:rPr lang="en-GB" b="0" u="none" baseline="0" dirty="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a:latin typeface="Segoe UI Light" panose="020B0502040204020203" pitchFamily="34" charset="0"/>
            </a:rPr>
            <a:t>Visual Studio for Windows, Azure, Mac</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a:latin typeface="Segoe UI Light" panose="020B0502040204020203" pitchFamily="34" charset="0"/>
            </a:rPr>
            <a:t>Xamarin </a:t>
          </a:r>
          <a:r>
            <a:rPr lang="en-GB" b="0" u="none" baseline="0" dirty="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F9C49516-F04E-4DAA-A42D-5A1C723519AB}" type="presOf" srcId="{83D561A4-503F-45B2-B21E-B4C0A921F900}" destId="{B3DBAB2C-2BCB-4EFA-8EF8-288AFF90DBD0}" srcOrd="1" destOrd="0" presId="urn:microsoft.com/office/officeart/2005/8/layout/venn1"/>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39F7FCAA-B52D-4153-8880-BC4D0BB4376C}"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dirty="0" err="1">
              <a:latin typeface="Segoe UI Light" panose="020B0502040204020203" pitchFamily="34" charset="0"/>
            </a:rPr>
            <a:t>Alea</a:t>
          </a:r>
          <a:r>
            <a:rPr lang="en-GB" dirty="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1">
        <dgm:presLayoutVars>
          <dgm:bulletEnabled val="1"/>
        </dgm:presLayoutVars>
      </dgm:prSet>
      <dgm:spPr/>
    </dgm:pt>
  </dgm:ptLst>
  <dgm:cxnLst>
    <dgm:cxn modelId="{7FA12739-6119-4CCB-B338-9564E39FC446}" srcId="{34E93DDE-D099-4CA2-863C-7319E600DBE4}" destId="{99DDF2FC-920D-4C4D-9879-581E042ED7BA}" srcOrd="0" destOrd="0" parTransId="{EDBBF7CC-4D1D-4EDD-B9E3-9266AC4669D3}" sibTransId="{E1578FFA-F8D4-48C3-B907-9BA312267A07}"/>
    <dgm:cxn modelId="{16993599-CC00-4C65-8268-D07E5A0289A6}" type="presOf" srcId="{99DDF2FC-920D-4C4D-9879-581E042ED7BA}" destId="{5DBDC61F-9554-4F83-A359-6FE8F2984F77}" srcOrd="0" destOrd="0" presId="urn:microsoft.com/office/officeart/2005/8/layout/default"/>
    <dgm:cxn modelId="{8A98C1F1-6CCF-4C54-B9E1-7D3CE54C32DC}" type="presOf" srcId="{34E93DDE-D099-4CA2-863C-7319E600DBE4}" destId="{84BBAD3E-47E3-429D-AF91-8056E7C916A7}" srcOrd="0" destOrd="0" presId="urn:microsoft.com/office/officeart/2005/8/layout/default"/>
    <dgm:cxn modelId="{46D0F5A2-AA37-4D48-B98F-D6E0CEDCA7FE}" type="presParOf" srcId="{84BBAD3E-47E3-429D-AF91-8056E7C916A7}" destId="{5DBDC61F-9554-4F83-A359-6FE8F2984F7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6AD00E4-6B2C-48E3-9B25-E3356812D19B}">
      <dgm:prSet/>
      <dgm:spPr/>
      <dgm:t>
        <a:bodyPr/>
        <a:lstStyle/>
        <a:p>
          <a:pPr rtl="0"/>
          <a:r>
            <a:rPr lang="en-GB" b="0" u="none" dirty="0">
              <a:latin typeface="Segoe UI Light" panose="020B0502040204020203" pitchFamily="34" charset="0"/>
            </a:rPr>
            <a:t>Opposites come in all shapes and flavours</a:t>
          </a: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E670D4BB-22F9-4F46-BED9-6D73612B4834}">
      <dgm:prSet/>
      <dgm:spPr/>
      <dgm:t>
        <a:bodyPr/>
        <a:lstStyle/>
        <a:p>
          <a:pPr rtl="0"/>
          <a:r>
            <a:rPr lang="en-GB" b="0" u="none" dirty="0">
              <a:latin typeface="Segoe UI Light" panose="020B0502040204020203" pitchFamily="34" charset="0"/>
            </a:rPr>
            <a:t>Achieve relaxation today </a:t>
          </a:r>
          <a:r>
            <a:rPr lang="en-GB" b="0" u="none" dirty="0">
              <a:latin typeface="Segoe UI Light" panose="020B0502040204020203" pitchFamily="34" charset="0"/>
              <a:sym typeface="Wingdings" panose="000005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B173B12D-2D04-426C-A1E8-AD0B885D70CC}">
      <dgm:prSet/>
      <dgm:spPr/>
      <dgm:t>
        <a:bodyPr/>
        <a:lstStyle/>
        <a:p>
          <a:pPr rtl="0"/>
          <a:r>
            <a:rPr lang="en-GB" b="0" u="none" dirty="0">
              <a:latin typeface="Segoe UI Light" panose="020B0502040204020203" pitchFamily="34" charset="0"/>
            </a:rPr>
            <a:t>Synthesis from contradiction is at the heart of applied PL design</a:t>
          </a:r>
        </a:p>
      </dgm:t>
    </dgm:pt>
    <dgm:pt modelId="{151A6384-1ABE-4462-B7A2-4233294919AC}" type="parTrans" cxnId="{51A70958-780B-45D3-BBA5-6198850D79BE}">
      <dgm:prSet/>
      <dgm:spPr/>
      <dgm:t>
        <a:bodyPr/>
        <a:lstStyle/>
        <a:p>
          <a:endParaRPr lang="en-GB"/>
        </a:p>
      </dgm:t>
    </dgm:pt>
    <dgm:pt modelId="{93E44D8A-3A84-461E-A93F-A36696183E88}" type="sibTrans" cxnId="{51A70958-780B-45D3-BBA5-6198850D79BE}">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C46B5283-7C8A-45A2-BB35-1B9F0C007295}" type="pres">
      <dgm:prSet presAssocID="{B173B12D-2D04-426C-A1E8-AD0B885D70CC}" presName="node" presStyleLbl="node1" presStyleIdx="0" presStyleCnt="3">
        <dgm:presLayoutVars>
          <dgm:bulletEnabled val="1"/>
        </dgm:presLayoutVars>
      </dgm:prSet>
      <dgm:spPr/>
    </dgm:pt>
    <dgm:pt modelId="{63EABF1D-1241-47B8-A84E-529439164CEB}" type="pres">
      <dgm:prSet presAssocID="{93E44D8A-3A84-461E-A93F-A36696183E88}" presName="sibTrans" presStyleCnt="0"/>
      <dgm:spPr/>
    </dgm:pt>
    <dgm:pt modelId="{03DF18D3-7E95-4346-9BB3-71AB27DE435C}" type="pres">
      <dgm:prSet presAssocID="{16AD00E4-6B2C-48E3-9B25-E3356812D19B}" presName="node" presStyleLbl="node1" presStyleIdx="1" presStyleCnt="3">
        <dgm:presLayoutVars>
          <dgm:bulletEnabled val="1"/>
        </dgm:presLayoutVars>
      </dgm:prSet>
      <dgm:spPr/>
    </dgm:pt>
    <dgm:pt modelId="{3265C4AD-5AA2-4080-99F2-74CBE06D22C1}" type="pres">
      <dgm:prSet presAssocID="{698B9429-D765-4282-8D46-4FB5A08F9990}" presName="sibTrans" presStyleCnt="0"/>
      <dgm:spPr/>
    </dgm:pt>
    <dgm:pt modelId="{8A72452F-C483-41DA-80B9-5CA298062A9D}" type="pres">
      <dgm:prSet presAssocID="{E670D4BB-22F9-4F46-BED9-6D73612B4834}" presName="node" presStyleLbl="node1" presStyleIdx="2" presStyleCnt="3">
        <dgm:presLayoutVars>
          <dgm:bulletEnabled val="1"/>
        </dgm:presLayoutVars>
      </dgm:prSet>
      <dgm:spPr/>
    </dgm:pt>
  </dgm:ptLst>
  <dgm:cxnLst>
    <dgm:cxn modelId="{30DC7A3B-044F-4647-BD3F-AEC9D9C56027}" srcId="{34E93DDE-D099-4CA2-863C-7319E600DBE4}" destId="{16AD00E4-6B2C-48E3-9B25-E3356812D19B}" srcOrd="1" destOrd="0" parTransId="{A8089564-5166-40A2-AD1F-9FB8D10F5E2A}" sibTransId="{698B9429-D765-4282-8D46-4FB5A08F9990}"/>
    <dgm:cxn modelId="{F6D61F68-5CD9-4742-9418-3B78C1E0BE0E}" type="presOf" srcId="{34E93DDE-D099-4CA2-863C-7319E600DBE4}" destId="{84BBAD3E-47E3-429D-AF91-8056E7C916A7}" srcOrd="0" destOrd="0" presId="urn:microsoft.com/office/officeart/2005/8/layout/default"/>
    <dgm:cxn modelId="{DCD40C4E-D72B-48FF-93F4-43A87F392C85}" type="presOf" srcId="{16AD00E4-6B2C-48E3-9B25-E3356812D19B}" destId="{03DF18D3-7E95-4346-9BB3-71AB27DE435C}" srcOrd="0" destOrd="0" presId="urn:microsoft.com/office/officeart/2005/8/layout/default"/>
    <dgm:cxn modelId="{51A70958-780B-45D3-BBA5-6198850D79BE}" srcId="{34E93DDE-D099-4CA2-863C-7319E600DBE4}" destId="{B173B12D-2D04-426C-A1E8-AD0B885D70CC}" srcOrd="0" destOrd="0" parTransId="{151A6384-1ABE-4462-B7A2-4233294919AC}" sibTransId="{93E44D8A-3A84-461E-A93F-A36696183E88}"/>
    <dgm:cxn modelId="{141FF29A-F669-4B3F-95AA-54BC00FF7931}" type="presOf" srcId="{E670D4BB-22F9-4F46-BED9-6D73612B4834}" destId="{8A72452F-C483-41DA-80B9-5CA298062A9D}" srcOrd="0" destOrd="0" presId="urn:microsoft.com/office/officeart/2005/8/layout/default"/>
    <dgm:cxn modelId="{9FBCDCB2-D14B-4F19-8455-69BFECED27C4}" srcId="{34E93DDE-D099-4CA2-863C-7319E600DBE4}" destId="{E670D4BB-22F9-4F46-BED9-6D73612B4834}" srcOrd="2" destOrd="0" parTransId="{B73B009F-79D2-499C-8835-24A176E69F0B}" sibTransId="{06B0ABAB-2D37-43EA-A40E-9A93A728F405}"/>
    <dgm:cxn modelId="{30B1C4B8-6040-4CBB-9049-F6AEA121D34A}" type="presOf" srcId="{B173B12D-2D04-426C-A1E8-AD0B885D70CC}" destId="{C46B5283-7C8A-45A2-BB35-1B9F0C007295}" srcOrd="0" destOrd="0" presId="urn:microsoft.com/office/officeart/2005/8/layout/default"/>
    <dgm:cxn modelId="{8ECDDFEB-1FA8-42F4-A483-D9120F735F87}" type="presParOf" srcId="{84BBAD3E-47E3-429D-AF91-8056E7C916A7}" destId="{C46B5283-7C8A-45A2-BB35-1B9F0C007295}" srcOrd="0" destOrd="0" presId="urn:microsoft.com/office/officeart/2005/8/layout/default"/>
    <dgm:cxn modelId="{AEC741C2-02D8-42E5-AFC6-A3E8BA608AB9}" type="presParOf" srcId="{84BBAD3E-47E3-429D-AF91-8056E7C916A7}" destId="{63EABF1D-1241-47B8-A84E-529439164CEB}" srcOrd="1" destOrd="0" presId="urn:microsoft.com/office/officeart/2005/8/layout/default"/>
    <dgm:cxn modelId="{2D63B53D-DCC2-4400-8D1C-D2D0711F4403}" type="presParOf" srcId="{84BBAD3E-47E3-429D-AF91-8056E7C916A7}" destId="{03DF18D3-7E95-4346-9BB3-71AB27DE435C}" srcOrd="2" destOrd="0" presId="urn:microsoft.com/office/officeart/2005/8/layout/default"/>
    <dgm:cxn modelId="{5129A898-BE77-4055-B6B2-E36478D87099}" type="presParOf" srcId="{84BBAD3E-47E3-429D-AF91-8056E7C916A7}" destId="{3265C4AD-5AA2-4080-99F2-74CBE06D22C1}" srcOrd="3" destOrd="0" presId="urn:microsoft.com/office/officeart/2005/8/layout/default"/>
    <dgm:cxn modelId="{31CD6BEE-B224-4DE9-A50F-7857108E90E1}" type="presParOf" srcId="{84BBAD3E-47E3-429D-AF91-8056E7C916A7}" destId="{8A72452F-C483-41DA-80B9-5CA298062A9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a:t>Γ</a:t>
          </a:r>
          <a:r>
            <a:rPr lang="en-GB" sz="2000" baseline="-25000" dirty="0"/>
            <a:t>0 </a:t>
          </a:r>
          <a:r>
            <a:rPr lang="en-GB" sz="2000" dirty="0"/>
            <a:t>is the ever-growing ocean of digital reality around us  </a:t>
          </a:r>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a:t>Γ</a:t>
          </a:r>
          <a:r>
            <a:rPr lang="en-GB" sz="2000" baseline="-25000" dirty="0"/>
            <a:t>0 </a:t>
          </a:r>
          <a:r>
            <a:rPr lang="en-GB" sz="2000" dirty="0"/>
            <a:t>is big. Really big.</a:t>
          </a:r>
        </a:p>
        <a:p>
          <a:pPr rtl="0"/>
          <a:r>
            <a:rPr lang="en-GB" sz="2000" dirty="0"/>
            <a:t>Γ</a:t>
          </a:r>
          <a:r>
            <a:rPr lang="en-GB" sz="2000" baseline="-25000" dirty="0"/>
            <a:t>0 </a:t>
          </a:r>
          <a:r>
            <a:rPr lang="en-GB" sz="2000" dirty="0"/>
            <a:t>defies imagination for its enormity</a:t>
          </a:r>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a:t>Γ</a:t>
          </a:r>
          <a:r>
            <a:rPr lang="en-GB" sz="2000" baseline="-25000" dirty="0"/>
            <a:t>0 </a:t>
          </a:r>
          <a:r>
            <a:rPr lang="en-GB" sz="2000" dirty="0"/>
            <a:t>is other. It doesn’t speak your language</a:t>
          </a:r>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a:t>Γ</a:t>
          </a:r>
          <a:r>
            <a:rPr lang="en-GB" sz="2000" baseline="-25000" dirty="0"/>
            <a:t>0 </a:t>
          </a:r>
          <a:r>
            <a:rPr lang="en-GB" sz="2000" dirty="0"/>
            <a:t>is being organized at an incredible rate</a:t>
          </a:r>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a:t>Γ</a:t>
          </a:r>
          <a:r>
            <a:rPr lang="en-GB" sz="2000" baseline="-25000" dirty="0"/>
            <a:t>0</a:t>
          </a:r>
          <a:r>
            <a:rPr lang="en-GB" sz="2000" dirty="0"/>
            <a:t> needs help. It’s a mess.</a:t>
          </a:r>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a:t>Γ</a:t>
          </a:r>
          <a:r>
            <a:rPr lang="en-GB" sz="2000" baseline="-25000" dirty="0"/>
            <a:t>0 </a:t>
          </a:r>
          <a:r>
            <a:rPr lang="en-GB" sz="2000" dirty="0"/>
            <a:t>is surprisingly “human”</a:t>
          </a:r>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pt>
    <dgm:pt modelId="{90D238AF-8111-48F4-87D0-8513B6795E16}" type="pres">
      <dgm:prSet presAssocID="{2CA5F6CE-2EAA-4812-99FC-45B0E7658969}" presName="node" presStyleLbl="node1" presStyleIdx="0" presStyleCnt="6">
        <dgm:presLayoutVars>
          <dgm:bulletEnabled val="1"/>
        </dgm:presLayoutVars>
      </dgm:prSet>
      <dgm:spPr/>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pt>
  </dgm:ptLst>
  <dgm:cxnLst>
    <dgm:cxn modelId="{6A820C13-9423-4219-B72B-71A09871D698}" srcId="{21359CA4-5CB5-40B5-A7A7-DDC5B2B667EB}" destId="{2CA5F6CE-2EAA-4812-99FC-45B0E7658969}" srcOrd="0" destOrd="0" parTransId="{4AA2465D-6F25-4B6E-85EF-1AB849F3D45E}" sibTransId="{45CF8590-350E-4102-90CE-8CBE2423B11E}"/>
    <dgm:cxn modelId="{825E6A17-FDC2-4BE8-93EE-156414650670}" type="presOf" srcId="{2CA5F6CE-2EAA-4812-99FC-45B0E7658969}" destId="{90D238AF-8111-48F4-87D0-8513B6795E16}"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78C40A4F-9449-4AA7-9A16-B9232CA02378}" type="presOf" srcId="{B98397F7-F227-4888-A916-AE6498B56EE8}" destId="{02636C2B-1A91-4E5F-9560-97738B72DA61}" srcOrd="0" destOrd="0" presId="urn:microsoft.com/office/officeart/2005/8/layout/default"/>
    <dgm:cxn modelId="{45479155-653C-441C-877A-BD6F49FE43F6}" type="presOf" srcId="{D7B7C21B-228A-454B-BF53-EDD95EF70A4A}" destId="{5C889AEA-E0C2-4FF9-A34D-CA456FDB903E}" srcOrd="0" destOrd="0" presId="urn:microsoft.com/office/officeart/2005/8/layout/default"/>
    <dgm:cxn modelId="{BCB7385A-D875-4713-97BF-DAA17638121A}" type="presOf" srcId="{21359CA4-5CB5-40B5-A7A7-DDC5B2B667EB}" destId="{FD22585E-ECBA-4F13-BAE7-FFE3199AA196}"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0E876883-7C0B-41D0-82E5-53B69CEC283C}" type="presOf" srcId="{5B0A3E79-ABA6-4601-B4C6-872B13FC87FE}" destId="{95717ED0-058B-40A8-AEF1-D8763A5D87CC}" srcOrd="0" destOrd="0" presId="urn:microsoft.com/office/officeart/2005/8/layout/default"/>
    <dgm:cxn modelId="{041A5DAD-2F45-4D92-989A-3102857593BE}" type="presOf" srcId="{B851EE23-E5BA-470D-BBB7-3A5D8F2769BF}" destId="{BB6560F0-5737-4155-83E0-F00762C15097}"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CAE414CD-ED8C-422E-9581-1B0F940299AF}" srcId="{21359CA4-5CB5-40B5-A7A7-DDC5B2B667EB}" destId="{BB251E8F-CED2-4140-A3EC-9DE54012E1C8}" srcOrd="4" destOrd="0" parTransId="{DC13AA0A-9F5B-4BC8-91E5-5864A5C7BF2F}" sibTransId="{18A02741-A071-4BD2-AF91-090E63356E92}"/>
    <dgm:cxn modelId="{8DE173DB-B70B-4E30-8F48-E9CDB0AB495C}" srcId="{21359CA4-5CB5-40B5-A7A7-DDC5B2B667EB}" destId="{B851EE23-E5BA-470D-BBB7-3A5D8F2769BF}" srcOrd="2" destOrd="0" parTransId="{FED40995-21CE-4A9B-B09D-3D97A8F6A04E}" sibTransId="{2B7DADBB-7D87-43D5-AA20-873398624731}"/>
    <dgm:cxn modelId="{C8EF10EF-CE48-4532-A200-BD289059C5D7}" type="presOf" srcId="{BB251E8F-CED2-4140-A3EC-9DE54012E1C8}" destId="{2B9C4F42-7270-4926-91A5-B0F02BC89C9E}" srcOrd="0" destOrd="0" presId="urn:microsoft.com/office/officeart/2005/8/layout/default"/>
    <dgm:cxn modelId="{7710C49C-F534-4A41-B8E6-1242FF5AC460}" type="presParOf" srcId="{FD22585E-ECBA-4F13-BAE7-FFE3199AA196}" destId="{90D238AF-8111-48F4-87D0-8513B6795E16}" srcOrd="0" destOrd="0" presId="urn:microsoft.com/office/officeart/2005/8/layout/default"/>
    <dgm:cxn modelId="{D33222E8-D788-428B-BCC9-66E847B38494}" type="presParOf" srcId="{FD22585E-ECBA-4F13-BAE7-FFE3199AA196}" destId="{425954A1-7EF5-4111-96F6-D85A1BEF1C2C}" srcOrd="1" destOrd="0" presId="urn:microsoft.com/office/officeart/2005/8/layout/default"/>
    <dgm:cxn modelId="{3FB93697-78B7-4924-AF2B-6317216CBA20}" type="presParOf" srcId="{FD22585E-ECBA-4F13-BAE7-FFE3199AA196}" destId="{5C889AEA-E0C2-4FF9-A34D-CA456FDB903E}" srcOrd="2" destOrd="0" presId="urn:microsoft.com/office/officeart/2005/8/layout/default"/>
    <dgm:cxn modelId="{DCB1A5B1-08DD-48B9-9AB1-C54037AA5577}" type="presParOf" srcId="{FD22585E-ECBA-4F13-BAE7-FFE3199AA196}" destId="{5AD9FCEB-B008-4923-92B3-8CB45DF93563}" srcOrd="3" destOrd="0" presId="urn:microsoft.com/office/officeart/2005/8/layout/default"/>
    <dgm:cxn modelId="{B025EAB7-8D43-4605-AC39-C11F2323EA67}" type="presParOf" srcId="{FD22585E-ECBA-4F13-BAE7-FFE3199AA196}" destId="{BB6560F0-5737-4155-83E0-F00762C15097}" srcOrd="4" destOrd="0" presId="urn:microsoft.com/office/officeart/2005/8/layout/default"/>
    <dgm:cxn modelId="{9E3F5EDA-8B82-4F14-869A-3024BF8B3A9A}" type="presParOf" srcId="{FD22585E-ECBA-4F13-BAE7-FFE3199AA196}" destId="{ABBE3BDA-4E5E-42D0-81E1-DA032C6F8834}" srcOrd="5" destOrd="0" presId="urn:microsoft.com/office/officeart/2005/8/layout/default"/>
    <dgm:cxn modelId="{DDA8AE8B-0A1E-412A-B26F-37CDA386FC36}" type="presParOf" srcId="{FD22585E-ECBA-4F13-BAE7-FFE3199AA196}" destId="{95717ED0-058B-40A8-AEF1-D8763A5D87CC}" srcOrd="6" destOrd="0" presId="urn:microsoft.com/office/officeart/2005/8/layout/default"/>
    <dgm:cxn modelId="{ABCC136E-132A-4ABC-B3CC-32011BA3763E}" type="presParOf" srcId="{FD22585E-ECBA-4F13-BAE7-FFE3199AA196}" destId="{B8DE0AF6-3CE3-4FDA-9BDA-2983AE8E7A86}" srcOrd="7" destOrd="0" presId="urn:microsoft.com/office/officeart/2005/8/layout/default"/>
    <dgm:cxn modelId="{2C37C7BC-5B86-41E6-AA21-94FC846C424D}" type="presParOf" srcId="{FD22585E-ECBA-4F13-BAE7-FFE3199AA196}" destId="{2B9C4F42-7270-4926-91A5-B0F02BC89C9E}" srcOrd="8" destOrd="0" presId="urn:microsoft.com/office/officeart/2005/8/layout/default"/>
    <dgm:cxn modelId="{CFC81568-C6F4-46C1-ACBC-D2E3892F3091}" type="presParOf" srcId="{FD22585E-ECBA-4F13-BAE7-FFE3199AA196}" destId="{A49EC87C-10DA-470B-BD7B-0F38B658E92C}" srcOrd="9" destOrd="0" presId="urn:microsoft.com/office/officeart/2005/8/layout/default"/>
    <dgm:cxn modelId="{EB88536A-EA42-421D-8D30-08771EF883C2}"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a:t>Γ</a:t>
          </a:r>
          <a:r>
            <a:rPr lang="en-GB" sz="2000" baseline="-25000" dirty="0"/>
            <a:t>0 </a:t>
          </a:r>
          <a:r>
            <a:rPr lang="en-GB" sz="2000" dirty="0"/>
            <a:t>is full of uncertainty and probabilities.</a:t>
          </a:r>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a:t>You are mutually recursive with Γ</a:t>
          </a:r>
          <a:r>
            <a:rPr lang="en-GB" sz="2000" baseline="-25000" dirty="0"/>
            <a:t>0</a:t>
          </a:r>
          <a:r>
            <a:rPr lang="en-GB" sz="2000" dirty="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a:t>Γ</a:t>
          </a:r>
          <a:r>
            <a:rPr lang="en-GB" sz="2000" baseline="-25000" dirty="0"/>
            <a:t>0 </a:t>
          </a:r>
          <a:r>
            <a:rPr lang="en-GB" sz="2000" dirty="0"/>
            <a:t>has open doors, locked doors</a:t>
          </a:r>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a:t>Γ</a:t>
          </a:r>
          <a:r>
            <a:rPr lang="en-GB" sz="2000" baseline="-25000" dirty="0"/>
            <a:t>0 </a:t>
          </a:r>
          <a:r>
            <a:rPr lang="en-GB" sz="2000" dirty="0"/>
            <a:t>has many, many parts that do not get on particularly well.</a:t>
          </a:r>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a:t>Γ</a:t>
          </a:r>
          <a:r>
            <a:rPr lang="en-GB" sz="2000" baseline="-25000" dirty="0"/>
            <a:t>0 </a:t>
          </a:r>
          <a:r>
            <a:rPr lang="en-GB" sz="2000" dirty="0"/>
            <a:t>is so real you want to touch it, explore it</a:t>
          </a:r>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a:t>Don’t look too long. </a:t>
          </a:r>
        </a:p>
        <a:p>
          <a:pPr rtl="0"/>
          <a:r>
            <a:rPr lang="en-GB" sz="2000" dirty="0"/>
            <a:t>It’s like staring at infinity</a:t>
          </a:r>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pt>
    <dgm:pt modelId="{7CA26391-B69E-4A1C-8ED4-3A170885F4E2}" type="pres">
      <dgm:prSet presAssocID="{B19BE3C0-E1F1-4697-ADB1-075BE44EB647}" presName="node" presStyleLbl="node1" presStyleIdx="0" presStyleCnt="6">
        <dgm:presLayoutVars>
          <dgm:bulletEnabled val="1"/>
        </dgm:presLayoutVars>
      </dgm:prSet>
      <dgm:spPr/>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pt>
  </dgm:ptLst>
  <dgm:cxnLst>
    <dgm:cxn modelId="{1642F038-B343-4237-A734-E635D71D078F}" type="presOf" srcId="{B4CB48BB-5154-4643-8A51-295A3D710B1A}" destId="{1A98FB64-081D-4F6B-AC3C-8BA76C73DBF9}" srcOrd="0" destOrd="0" presId="urn:microsoft.com/office/officeart/2005/8/layout/default"/>
    <dgm:cxn modelId="{5F7B675B-A35A-4801-9E78-49B1D9787E74}" type="presOf" srcId="{FB6E3AA7-1C1C-4C9F-B62B-ACFA6BC64D2F}" destId="{44BA56FA-50F2-46D9-AB07-EFCB75B83A11}" srcOrd="0" destOrd="0" presId="urn:microsoft.com/office/officeart/2005/8/layout/default"/>
    <dgm:cxn modelId="{BC16E869-2DB7-4239-8781-5E8205C414B7}" type="presOf" srcId="{21359CA4-5CB5-40B5-A7A7-DDC5B2B667EB}" destId="{FD22585E-ECBA-4F13-BAE7-FFE3199AA196}"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24D2D652-89FB-4127-B269-E8523BA79C82}" type="presOf" srcId="{AE07EA67-8793-449C-AB91-CBA8AB2F2D66}" destId="{A79A055B-95A4-44BD-A67F-B5A5ABC9C814}"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2A28E180-34F8-4D61-8E48-E02E41A3981A}" srcId="{21359CA4-5CB5-40B5-A7A7-DDC5B2B667EB}" destId="{30A582CE-34BA-4898-8D25-41A061B70DBC}" srcOrd="4" destOrd="0" parTransId="{F1B17902-3BD0-47ED-ADD5-5FB6CECBD7C2}" sibTransId="{207F361F-9A0A-4278-8844-C192407DF1D3}"/>
    <dgm:cxn modelId="{E30E4B89-9363-4F7E-B6C4-EBDAC3558CE6}" type="presOf" srcId="{7E83AB36-8280-4D52-B3A4-4C976196C672}" destId="{7DE51232-A39B-4346-A8B5-36F192675968}"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81B263D5-F803-4D76-8519-8980A7E7CEF2}" srcId="{21359CA4-5CB5-40B5-A7A7-DDC5B2B667EB}" destId="{B4CB48BB-5154-4643-8A51-295A3D710B1A}" srcOrd="5" destOrd="0" parTransId="{E722CFDB-FF49-4E61-82B4-1474159292C9}" sibTransId="{B44E01CA-6746-4A90-B09E-B810F556ABB5}"/>
    <dgm:cxn modelId="{A08F3BD8-F3D2-4E41-B673-2C7FEB07B75E}" type="presOf" srcId="{B19BE3C0-E1F1-4697-ADB1-075BE44EB647}" destId="{7CA26391-B69E-4A1C-8ED4-3A170885F4E2}"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1C1A3DF1-E364-49E5-AA8D-2FB8E696CD3F}" type="presOf" srcId="{30A582CE-34BA-4898-8D25-41A061B70DBC}" destId="{14C5F710-3C2E-46ED-9199-093306C6172F}" srcOrd="0" destOrd="0" presId="urn:microsoft.com/office/officeart/2005/8/layout/default"/>
    <dgm:cxn modelId="{718B0D31-1D41-4166-9624-58B6A18D42A4}" type="presParOf" srcId="{FD22585E-ECBA-4F13-BAE7-FFE3199AA196}" destId="{7CA26391-B69E-4A1C-8ED4-3A170885F4E2}" srcOrd="0" destOrd="0" presId="urn:microsoft.com/office/officeart/2005/8/layout/default"/>
    <dgm:cxn modelId="{0E873A5E-C319-41B4-B993-9DADA4DB2D2F}" type="presParOf" srcId="{FD22585E-ECBA-4F13-BAE7-FFE3199AA196}" destId="{88D4F76A-20E0-4DC2-85A4-D7663FD5B8DD}" srcOrd="1" destOrd="0" presId="urn:microsoft.com/office/officeart/2005/8/layout/default"/>
    <dgm:cxn modelId="{C164B414-A8C4-45C1-800C-93585DD6AB7D}" type="presParOf" srcId="{FD22585E-ECBA-4F13-BAE7-FFE3199AA196}" destId="{A79A055B-95A4-44BD-A67F-B5A5ABC9C814}" srcOrd="2" destOrd="0" presId="urn:microsoft.com/office/officeart/2005/8/layout/default"/>
    <dgm:cxn modelId="{6FA757FE-93EF-41C1-BBFA-6792C6357781}" type="presParOf" srcId="{FD22585E-ECBA-4F13-BAE7-FFE3199AA196}" destId="{17D6FFFE-F705-462D-832D-D6D446BC2C99}" srcOrd="3" destOrd="0" presId="urn:microsoft.com/office/officeart/2005/8/layout/default"/>
    <dgm:cxn modelId="{64221A3E-CC5C-4612-8765-4B44E12510CD}" type="presParOf" srcId="{FD22585E-ECBA-4F13-BAE7-FFE3199AA196}" destId="{7DE51232-A39B-4346-A8B5-36F192675968}" srcOrd="4" destOrd="0" presId="urn:microsoft.com/office/officeart/2005/8/layout/default"/>
    <dgm:cxn modelId="{D817608A-C0C6-4583-8D9D-D5C41F57CFD1}" type="presParOf" srcId="{FD22585E-ECBA-4F13-BAE7-FFE3199AA196}" destId="{6205AA9A-FB1C-46C1-BE35-C6A2D16D546F}" srcOrd="5" destOrd="0" presId="urn:microsoft.com/office/officeart/2005/8/layout/default"/>
    <dgm:cxn modelId="{C9134666-2A4A-4968-9133-A43BBD7221C0}" type="presParOf" srcId="{FD22585E-ECBA-4F13-BAE7-FFE3199AA196}" destId="{44BA56FA-50F2-46D9-AB07-EFCB75B83A11}" srcOrd="6" destOrd="0" presId="urn:microsoft.com/office/officeart/2005/8/layout/default"/>
    <dgm:cxn modelId="{2D56FFAE-3222-4C9F-A3BE-13DF5262B5E9}" type="presParOf" srcId="{FD22585E-ECBA-4F13-BAE7-FFE3199AA196}" destId="{D1DA6922-AE93-4C57-96ED-683F492B5444}" srcOrd="7" destOrd="0" presId="urn:microsoft.com/office/officeart/2005/8/layout/default"/>
    <dgm:cxn modelId="{E51D0C0F-F8F6-4BE1-B090-FF62732AEDCC}" type="presParOf" srcId="{FD22585E-ECBA-4F13-BAE7-FFE3199AA196}" destId="{14C5F710-3C2E-46ED-9199-093306C6172F}" srcOrd="8" destOrd="0" presId="urn:microsoft.com/office/officeart/2005/8/layout/default"/>
    <dgm:cxn modelId="{0C6339D2-7763-4E03-A6F8-CCDDDC7EDEDE}" type="presParOf" srcId="{FD22585E-ECBA-4F13-BAE7-FFE3199AA196}" destId="{12CF8EC0-011A-4B1F-B3FD-47AC136D75EE}" srcOrd="9" destOrd="0" presId="urn:microsoft.com/office/officeart/2005/8/layout/default"/>
    <dgm:cxn modelId="{AD8972F4-DB4E-4687-9A87-9B7A8EB11922}"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All F# language and tooling is accepting contributions</a:t>
          </a:r>
          <a:endParaRPr lang="en-GB" sz="2200" b="0" u="none" kern="1200" dirty="0"/>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baseline="0" dirty="0">
              <a:latin typeface="Segoe UI Light" panose="020B0502040204020203" pitchFamily="34" charset="0"/>
            </a:rPr>
            <a:t>The F# community is very “self-empowered”</a:t>
          </a:r>
        </a:p>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fsharp.org</a:t>
          </a:r>
          <a:endParaRPr lang="en-GB" sz="2200" b="0" u="none" kern="1200" dirty="0"/>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a:latin typeface="Segoe UI Light" panose="020B0502040204020203" pitchFamily="34" charset="0"/>
            </a:rPr>
            <a:t>Xamarin </a:t>
          </a:r>
          <a:r>
            <a:rPr lang="en-GB" sz="2200" b="0" u="none" kern="1200" baseline="0" dirty="0">
              <a:latin typeface="Segoe UI Light" panose="020B0502040204020203" pitchFamily="34" charset="0"/>
            </a:rPr>
            <a:t>provide F# tools Android and iOS</a:t>
          </a:r>
          <a:endParaRPr lang="en-GB" sz="2200" b="0" u="none" kern="1200" dirty="0"/>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kern="1200" dirty="0">
              <a:latin typeface="Segoe UI Light" panose="020B0502040204020203" pitchFamily="34" charset="0"/>
            </a:rPr>
            <a:t>Visual Studio for Windows, Azure, Mac</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The F# Compiler Service powers many other tools</a:t>
          </a:r>
          <a:endParaRPr lang="en-GB" sz="2200" kern="1200" dirty="0"/>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Fable for F#-to-</a:t>
          </a:r>
          <a:r>
            <a:rPr lang="en-GB" sz="2200" b="0" kern="1200" baseline="0" dirty="0" err="1">
              <a:latin typeface="Segoe UI Light" panose="020B0502040204020203" pitchFamily="34" charset="0"/>
            </a:rPr>
            <a:t>Javascript</a:t>
          </a:r>
          <a:endParaRPr lang="en-GB" sz="2200" b="0" kern="1200" baseline="0" dirty="0">
            <a:latin typeface="Segoe UI Light" panose="020B0502040204020203" pitchFamily="34" charset="0"/>
          </a:endParaRPr>
        </a:p>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SAFE for F# </a:t>
          </a:r>
          <a:r>
            <a:rPr lang="en-GB" sz="2200" b="0" kern="1200" baseline="0" dirty="0" err="1">
              <a:latin typeface="Segoe UI Light" panose="020B0502040204020203" pitchFamily="34" charset="0"/>
            </a:rPr>
            <a:t>fullstack</a:t>
          </a:r>
          <a:endParaRPr lang="en-GB" sz="2200" b="0" kern="1200" baseline="0" dirty="0">
            <a:latin typeface="Segoe UI Light" panose="020B05020402040202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4.5 now complete!</a:t>
          </a:r>
          <a:endParaRPr lang="en-GB" sz="2200" kern="1200" dirty="0">
            <a:latin typeface="Segoe UI Light" panose="020B05020402040202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Dynamically Typed</a:t>
          </a:r>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415303" y="1080"/>
          <a:ext cx="3001468" cy="18008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lang="en-GB" sz="5100" kern="1200" dirty="0" err="1">
              <a:latin typeface="Segoe UI Light" panose="020B0502040204020203" pitchFamily="34" charset="0"/>
            </a:rPr>
            <a:t>Alea</a:t>
          </a:r>
          <a:r>
            <a:rPr lang="en-GB" sz="5100" kern="1200" dirty="0">
              <a:latin typeface="Segoe UI Light" panose="020B0502040204020203" pitchFamily="34" charset="0"/>
            </a:rPr>
            <a:t> GPU</a:t>
          </a:r>
          <a:endParaRPr lang="en-GB" sz="5100" b="0" u="none" kern="1200" dirty="0">
            <a:latin typeface="Segoe UI Light" panose="020B0502040204020203" pitchFamily="34" charset="0"/>
          </a:endParaRPr>
        </a:p>
      </dsp:txBody>
      <dsp:txXfrm>
        <a:off x="1415303" y="1080"/>
        <a:ext cx="3001468" cy="1800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B5283-7C8A-45A2-BB35-1B9F0C007295}">
      <dsp:nvSpPr>
        <dsp:cNvPr id="0" name=""/>
        <dsp:cNvSpPr/>
      </dsp:nvSpPr>
      <dsp:spPr>
        <a:xfrm>
          <a:off x="0"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0" u="none" kern="1200" dirty="0">
              <a:latin typeface="Segoe UI Light" panose="020B0502040204020203" pitchFamily="34" charset="0"/>
            </a:rPr>
            <a:t>Synthesis from contradiction is at the heart of applied PL design</a:t>
          </a:r>
        </a:p>
      </dsp:txBody>
      <dsp:txXfrm>
        <a:off x="0" y="501493"/>
        <a:ext cx="3463938" cy="2078363"/>
      </dsp:txXfrm>
    </dsp:sp>
    <dsp:sp modelId="{03DF18D3-7E95-4346-9BB3-71AB27DE435C}">
      <dsp:nvSpPr>
        <dsp:cNvPr id="0" name=""/>
        <dsp:cNvSpPr/>
      </dsp:nvSpPr>
      <dsp:spPr>
        <a:xfrm>
          <a:off x="3810332"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0" u="none" kern="1200" dirty="0">
              <a:latin typeface="Segoe UI Light" panose="020B0502040204020203" pitchFamily="34" charset="0"/>
            </a:rPr>
            <a:t>Opposites come in all shapes and flavours</a:t>
          </a:r>
        </a:p>
      </dsp:txBody>
      <dsp:txXfrm>
        <a:off x="3810332" y="501493"/>
        <a:ext cx="3463938" cy="2078363"/>
      </dsp:txXfrm>
    </dsp:sp>
    <dsp:sp modelId="{8A72452F-C483-41DA-80B9-5CA298062A9D}">
      <dsp:nvSpPr>
        <dsp:cNvPr id="0" name=""/>
        <dsp:cNvSpPr/>
      </dsp:nvSpPr>
      <dsp:spPr>
        <a:xfrm>
          <a:off x="7620665"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0" u="none" kern="1200" dirty="0">
              <a:latin typeface="Segoe UI Light" panose="020B0502040204020203" pitchFamily="34" charset="0"/>
            </a:rPr>
            <a:t>Achieve relaxation today </a:t>
          </a:r>
          <a:r>
            <a:rPr lang="en-GB" sz="3000" b="0" u="none" kern="1200" dirty="0">
              <a:latin typeface="Segoe UI Light" panose="020B0502040204020203" pitchFamily="34" charset="0"/>
              <a:sym typeface="Wingdings" panose="00000500000000000000" pitchFamily="2" charset="2"/>
            </a:rPr>
            <a:t></a:t>
          </a:r>
          <a:endParaRPr lang="en-GB" sz="3000" b="0" u="none" kern="1200" dirty="0">
            <a:latin typeface="Segoe UI Light" panose="020B0502040204020203" pitchFamily="34" charset="0"/>
          </a:endParaRPr>
        </a:p>
      </dsp:txBody>
      <dsp:txXfrm>
        <a:off x="7620665" y="501493"/>
        <a:ext cx="3463938" cy="20783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the ever-growing ocean of digital reality around us  </a:t>
          </a:r>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big. Really big.</a:t>
          </a:r>
        </a:p>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defies imagination for its enormity</a:t>
          </a:r>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other. It doesn’t speak your language</a:t>
          </a:r>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being organized at an incredible rate</a:t>
          </a:r>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a:t>
          </a:r>
          <a:r>
            <a:rPr lang="en-GB" sz="2000" kern="1200" dirty="0"/>
            <a:t> needs help. It’s a mess.</a:t>
          </a:r>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surprisingly “human”</a:t>
          </a:r>
        </a:p>
      </dsp:txBody>
      <dsp:txXfrm>
        <a:off x="5750207" y="2667843"/>
        <a:ext cx="2613730" cy="15682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full of uncertainty and probabilities.</a:t>
          </a:r>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You are mutually recursive with Γ</a:t>
          </a:r>
          <a:r>
            <a:rPr lang="en-GB" sz="2000" kern="1200" baseline="-25000" dirty="0"/>
            <a:t>0</a:t>
          </a:r>
          <a:r>
            <a:rPr lang="en-GB" sz="2000" kern="1200" dirty="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has open doors, locked doors</a:t>
          </a:r>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has many, many parts that do not get on particularly well.</a:t>
          </a:r>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so real you want to touch it, explore it</a:t>
          </a:r>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Don’t look too long. </a:t>
          </a:r>
        </a:p>
        <a:p>
          <a:pPr marL="0" lvl="0" indent="0" algn="ctr" defTabSz="889000" rtl="0">
            <a:lnSpc>
              <a:spcPct val="90000"/>
            </a:lnSpc>
            <a:spcBef>
              <a:spcPct val="0"/>
            </a:spcBef>
            <a:spcAft>
              <a:spcPct val="35000"/>
            </a:spcAft>
            <a:buNone/>
          </a:pPr>
          <a:r>
            <a:rPr lang="en-GB" sz="2000" kern="1200" dirty="0"/>
            <a:t>It’s like staring at infinity</a:t>
          </a:r>
        </a:p>
      </dsp:txBody>
      <dsp:txXfrm>
        <a:off x="5750207" y="2661021"/>
        <a:ext cx="2613730" cy="156823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11/29/2018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11/29/2018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3369442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8852669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785202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6506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38749092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651319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175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91826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1821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3921395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235359523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094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6041776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40171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29/11/2018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3924049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43442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044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1.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6.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1.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8.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image" Target="../media/image1.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272234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29/11/2018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29/11/2018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2"/>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3"/>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115.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5.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2" Type="http://schemas.openxmlformats.org/officeDocument/2006/relationships/hyperlink" Target="http://m-brace.net/" TargetMode="Externa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fable.io/" TargetMode="Externa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3.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fsharp.org/use/gpu" TargetMode="Externa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fsprojects/Elmish.XamarinForm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sym typeface="Wingdings" pitchFamily="2" charset="2"/>
              </a:rPr>
              <a:t>The F</a:t>
            </a:r>
            <a:r>
              <a:rPr lang="en-GB" sz="5400">
                <a:sym typeface="Wingdings" pitchFamily="2" charset="2"/>
              </a:rPr>
              <a:t># Path to </a:t>
            </a:r>
            <a:r>
              <a:rPr lang="en-GB" sz="5400" dirty="0">
                <a:sym typeface="Wingdings" pitchFamily="2" charset="2"/>
              </a:rPr>
              <a:t>Relaxation</a:t>
            </a:r>
          </a:p>
        </p:txBody>
      </p:sp>
      <p:sp>
        <p:nvSpPr>
          <p:cNvPr id="2" name="Text Placeholder 1"/>
          <p:cNvSpPr>
            <a:spLocks noGrp="1"/>
          </p:cNvSpPr>
          <p:nvPr>
            <p:ph type="body" sz="quarter" idx="11"/>
          </p:nvPr>
        </p:nvSpPr>
        <p:spPr>
          <a:xfrm>
            <a:off x="510988" y="4074459"/>
            <a:ext cx="7735707" cy="1438835"/>
          </a:xfrm>
        </p:spPr>
        <p:txBody>
          <a:bodyPr>
            <a:normAutofit fontScale="92500" lnSpcReduction="10000"/>
          </a:bodyPr>
          <a:lstStyle/>
          <a:p>
            <a:pPr>
              <a:lnSpc>
                <a:spcPct val="120000"/>
              </a:lnSpc>
            </a:pPr>
            <a:r>
              <a:rPr lang="en-GB" sz="2400" dirty="0">
                <a:sym typeface="Wingdings" pitchFamily="2" charset="2"/>
              </a:rPr>
              <a:t>Language Design, Platforms, Community, Openness</a:t>
            </a:r>
            <a:endParaRPr lang="en-US" sz="2400" dirty="0"/>
          </a:p>
          <a:p>
            <a:endParaRPr lang="en-GB" sz="2400" dirty="0"/>
          </a:p>
          <a:p>
            <a:r>
              <a:rPr lang="en-GB" sz="2400" dirty="0"/>
              <a:t>Don Syme, F# Community Contributor, MSR Principal Researcher in Mobile Tools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808735"/>
          </a:xfrm>
        </p:spPr>
        <p:txBody>
          <a:bodyPr/>
          <a:lstStyle/>
          <a:p>
            <a:r>
              <a:rPr lang="en-GB" sz="4000" dirty="0">
                <a:latin typeface="Segoe UI Light" panose="020B0502040204020203" pitchFamily="34" charset="0"/>
              </a:rPr>
              <a:t>Relaxation Achieved, 200%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Today’s FP languages are immensely interoperable while staying true to FP principles.</a:t>
            </a:r>
            <a:br>
              <a:rPr lang="en-GB" sz="3200" dirty="0">
                <a:latin typeface="Segoe UI Light" panose="020B0502040204020203" pitchFamily="34" charset="0"/>
              </a:rPr>
            </a:br>
            <a:br>
              <a:rPr lang="en-GB" sz="11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F# type providers raise interop to a completely new level</a:t>
            </a:r>
            <a:br>
              <a:rPr lang="en-GB" sz="3200" dirty="0">
                <a:latin typeface="Segoe UI Light" panose="020B0502040204020203" pitchFamily="34" charset="0"/>
              </a:rPr>
            </a:br>
            <a:br>
              <a:rPr lang="en-GB" sz="3200" dirty="0">
                <a:latin typeface="Segoe UI Light" panose="020B0502040204020203" pitchFamily="34" charset="0"/>
              </a:rPr>
            </a:br>
            <a:r>
              <a:rPr lang="en-GB" sz="2000" dirty="0">
                <a:solidFill>
                  <a:srgbClr val="FF0000"/>
                </a:solidFill>
                <a:latin typeface="Segoe UI Light" panose="020B0502040204020203" pitchFamily="34" charset="0"/>
                <a:sym typeface="Wingdings" panose="05000000000000000000" pitchFamily="2" charset="2"/>
              </a:rPr>
              <a:t>✖ </a:t>
            </a:r>
            <a:r>
              <a:rPr lang="en-GB" sz="2000" dirty="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73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6940706" y="2237915"/>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1773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gradFill flip="none" rotWithShape="1">
                      <a:gsLst>
                        <a:gs pos="0">
                          <a:prstClr val="black"/>
                        </a:gs>
                        <a:gs pos="86000">
                          <a:prstClr val="black"/>
                        </a:gs>
                      </a:gsLst>
                      <a:lin ang="5400000" scaled="0"/>
                      <a:tileRect/>
                    </a:gradFill>
                    <a:latin typeface="ZapfChancery"/>
                    <a:sym typeface="Symbol"/>
                  </a:rPr>
                  <a:t></a:t>
                </a:r>
                <a:r>
                  <a:rPr lang="en-GB" sz="8100" baseline="-25000" dirty="0">
                    <a:gradFill flip="none" rotWithShape="1">
                      <a:gsLst>
                        <a:gs pos="0">
                          <a:prstClr val="black"/>
                        </a:gs>
                        <a:gs pos="86000">
                          <a:prstClr val="black"/>
                        </a:gs>
                      </a:gsLst>
                      <a:lin ang="5400000" scaled="0"/>
                      <a:tileRect/>
                    </a:gradFill>
                    <a:latin typeface="ZapfChancery"/>
                    <a:sym typeface="Symbol"/>
                  </a:rPr>
                  <a:t>0</a:t>
                </a:r>
                <a:r>
                  <a:rPr lang="en-GB" sz="8100" dirty="0">
                    <a:gradFill flip="none" rotWithShape="1">
                      <a:gsLst>
                        <a:gs pos="0">
                          <a:prstClr val="black"/>
                        </a:gs>
                        <a:gs pos="86000">
                          <a:prstClr val="black"/>
                        </a:gs>
                      </a:gsLst>
                      <a:lin ang="5400000" scaled="0"/>
                      <a:tileRect/>
                    </a:gradFill>
                    <a:ea typeface="Cambria Math"/>
                  </a:rPr>
                  <a:t> = </a:t>
                </a:r>
                <a:r>
                  <a:rPr lang="en-GB" sz="8100" dirty="0">
                    <a:gradFill flip="none" rotWithShape="1">
                      <a:gsLst>
                        <a:gs pos="0">
                          <a:prstClr val="black"/>
                        </a:gs>
                        <a:gs pos="86000">
                          <a:prstClr val="black"/>
                        </a:gs>
                      </a:gsLst>
                      <a:lin ang="5400000" scaled="0"/>
                      <a:tileRect/>
                    </a:gradFill>
                    <a:latin typeface="Consolas" pitchFamily="49" charset="0"/>
                    <a:ea typeface="Cambria Math"/>
                    <a:cs typeface="Consolas" pitchFamily="49" charset="0"/>
                  </a:rPr>
                  <a:t>0</a:t>
                </a:r>
                <a14:m>
                  <m:oMath xmlns:m="http://schemas.openxmlformats.org/officeDocument/2006/math">
                    <m:r>
                      <a:rPr lang="en-GB" sz="8100">
                        <a:gradFill flip="none" rotWithShape="1">
                          <a:gsLst>
                            <a:gs pos="0">
                              <a:prstClr val="black"/>
                            </a:gs>
                            <a:gs pos="86000">
                              <a:prstClr val="black"/>
                            </a:gs>
                          </a:gsLst>
                          <a:lin ang="5400000" scaled="0"/>
                          <a:tileRect/>
                        </a:gradFill>
                        <a:latin typeface="Cambria Math"/>
                        <a:sym typeface="Symbol"/>
                      </a:rPr>
                      <m:t> </m:t>
                    </m:r>
                  </m:oMath>
                </a14:m>
                <a:endParaRPr lang="en-GB" sz="5500" dirty="0">
                  <a:gradFill flip="none" rotWithShape="1">
                    <a:gsLst>
                      <a:gs pos="0">
                        <a:prstClr val="black"/>
                      </a:gs>
                      <a:gs pos="86000">
                        <a:prstClr val="black"/>
                      </a:gs>
                    </a:gsLst>
                    <a:lin ang="5400000" scaled="0"/>
                    <a:tileRect/>
                  </a:gradFill>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7452857"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7554866"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2570169"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The neglected child</a:t>
            </a:r>
          </a:p>
        </p:txBody>
      </p:sp>
    </p:spTree>
    <p:extLst>
      <p:ext uri="{BB962C8B-B14F-4D97-AF65-F5344CB8AC3E}">
        <p14:creationId xmlns:p14="http://schemas.microsoft.com/office/powerpoint/2010/main" val="2610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436" y="228602"/>
            <a:ext cx="8363938" cy="761747"/>
          </a:xfrm>
        </p:spPr>
        <p:txBody>
          <a:bodyPr/>
          <a:lstStyle/>
          <a:p>
            <a:pPr algn="ctr"/>
            <a:r>
              <a:rPr lang="en-GB" dirty="0">
                <a:latin typeface="Segoe UI Light" panose="020B0502040204020203" pitchFamily="34" charset="0"/>
                <a:cs typeface="Segoe UI Light" panose="020B0502040204020203" pitchFamily="34" charset="0"/>
              </a:rPr>
              <a:t>Meditations on </a:t>
            </a:r>
            <a:r>
              <a:rPr lang="en-GB" sz="5500" dirty="0">
                <a:latin typeface="Segoe UI Light" panose="020B0502040204020203" pitchFamily="34" charset="0"/>
                <a:cs typeface="Segoe UI Light" panose="020B0502040204020203" pitchFamily="34" charset="0"/>
                <a:sym typeface="Symbol"/>
              </a:rPr>
              <a:t></a:t>
            </a:r>
            <a:r>
              <a:rPr lang="en-GB" sz="5500" baseline="-25000" dirty="0">
                <a:latin typeface="Segoe UI Light" panose="020B0502040204020203" pitchFamily="34" charset="0"/>
                <a:cs typeface="Segoe UI Light" panose="020B0502040204020203" pitchFamily="34" charset="0"/>
                <a:sym typeface="Symbol"/>
              </a:rPr>
              <a:t>0</a:t>
            </a:r>
            <a:r>
              <a:rPr lang="en-GB" dirty="0">
                <a:latin typeface="Segoe UI Light" panose="020B0502040204020203" pitchFamily="34" charset="0"/>
                <a:cs typeface="Segoe UI Light" panose="020B0502040204020203" pitchFamily="34" charset="0"/>
              </a:rPr>
              <a:t> </a:t>
            </a:r>
          </a:p>
        </p:txBody>
      </p:sp>
      <p:graphicFrame>
        <p:nvGraphicFramePr>
          <p:cNvPr id="5" name="Diagram 4"/>
          <p:cNvGraphicFramePr/>
          <p:nvPr>
            <p:extLst>
              <p:ext uri="{D42A27DB-BD31-4B8C-83A1-F6EECF244321}">
                <p14:modId xmlns:p14="http://schemas.microsoft.com/office/powerpoint/2010/main" val="3931041419"/>
              </p:ext>
            </p:extLst>
          </p:nvPr>
        </p:nvGraphicFramePr>
        <p:xfrm>
          <a:off x="1913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454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436" y="228602"/>
            <a:ext cx="8363938" cy="761747"/>
          </a:xfrm>
        </p:spPr>
        <p:txBody>
          <a:bodyPr/>
          <a:lstStyle/>
          <a:p>
            <a:pPr algn="ctr"/>
            <a:r>
              <a:rPr lang="en-GB" dirty="0">
                <a:latin typeface="Segoe UI Light" panose="020B0502040204020203" pitchFamily="34" charset="0"/>
                <a:cs typeface="Segoe UI Light" panose="020B0502040204020203" pitchFamily="34" charset="0"/>
              </a:rPr>
              <a:t>Meditations on </a:t>
            </a:r>
            <a:r>
              <a:rPr lang="en-GB" sz="5500" dirty="0">
                <a:latin typeface="Segoe UI Light" panose="020B0502040204020203" pitchFamily="34" charset="0"/>
                <a:cs typeface="Segoe UI Light" panose="020B0502040204020203" pitchFamily="34" charset="0"/>
                <a:sym typeface="Symbol"/>
              </a:rPr>
              <a:t></a:t>
            </a:r>
            <a:r>
              <a:rPr lang="en-GB" sz="5500" baseline="-25000" dirty="0">
                <a:latin typeface="Segoe UI Light" panose="020B0502040204020203" pitchFamily="34" charset="0"/>
                <a:cs typeface="Segoe UI Light" panose="020B0502040204020203" pitchFamily="34" charset="0"/>
                <a:sym typeface="Symbol"/>
              </a:rPr>
              <a:t>0</a:t>
            </a:r>
            <a:r>
              <a:rPr lang="en-GB" dirty="0">
                <a:latin typeface="Segoe UI Light" panose="020B0502040204020203" pitchFamily="34" charset="0"/>
                <a:cs typeface="Segoe UI Light" panose="020B0502040204020203" pitchFamily="34" charset="0"/>
              </a:rPr>
              <a:t> </a:t>
            </a:r>
          </a:p>
        </p:txBody>
      </p:sp>
      <p:graphicFrame>
        <p:nvGraphicFramePr>
          <p:cNvPr id="5" name="Diagram 4"/>
          <p:cNvGraphicFramePr/>
          <p:nvPr>
            <p:extLst>
              <p:ext uri="{D42A27DB-BD31-4B8C-83A1-F6EECF244321}">
                <p14:modId xmlns:p14="http://schemas.microsoft.com/office/powerpoint/2010/main" val="3135599451"/>
              </p:ext>
            </p:extLst>
          </p:nvPr>
        </p:nvGraphicFramePr>
        <p:xfrm>
          <a:off x="1913436" y="1447807"/>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32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Startups</a:t>
            </a:r>
            <a:endParaRPr lang="en-GB" dirty="0"/>
          </a:p>
        </p:txBody>
      </p:sp>
      <p:sp>
        <p:nvSpPr>
          <p:cNvPr id="5" name="Rectangular Callout 4"/>
          <p:cNvSpPr/>
          <p:nvPr/>
        </p:nvSpPr>
        <p:spPr bwMode="auto">
          <a:xfrm>
            <a:off x="4281871" y="4676330"/>
            <a:ext cx="3217913" cy="615230"/>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39" tIns="60920" rIns="121839" bIns="60920" numCol="1" rtlCol="0" anchor="ctr" anchorCtr="0" compatLnSpc="1">
            <a:prstTxWarp prst="textNoShape">
              <a:avLst/>
            </a:prstTxWarp>
            <a:spAutoFit/>
          </a:bodyPr>
          <a:lstStyle/>
          <a:p>
            <a:pPr algn="ctr" defTabSz="1218067" fontAlgn="base">
              <a:spcBef>
                <a:spcPct val="0"/>
              </a:spcBef>
              <a:spcAft>
                <a:spcPct val="0"/>
              </a:spcAft>
            </a:pPr>
            <a:r>
              <a:rPr lang="en-GB" sz="3198" b="1" dirty="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3386241" y="2949213"/>
            <a:ext cx="2488140" cy="615230"/>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39" tIns="60920" rIns="121839" bIns="60920" numCol="1" rtlCol="0" anchor="ctr" anchorCtr="0" compatLnSpc="1">
            <a:prstTxWarp prst="textNoShape">
              <a:avLst/>
            </a:prstTxWarp>
            <a:spAutoFit/>
          </a:bodyPr>
          <a:lstStyle/>
          <a:p>
            <a:pPr algn="ctr" defTabSz="1218067" fontAlgn="base">
              <a:spcBef>
                <a:spcPct val="0"/>
              </a:spcBef>
              <a:spcAft>
                <a:spcPct val="0"/>
              </a:spcAft>
            </a:pPr>
            <a:r>
              <a:rPr lang="en-GB" sz="3198" b="1" dirty="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a:xfrm>
            <a:off x="522718" y="1447819"/>
            <a:ext cx="11144980" cy="540023"/>
          </a:xfrm>
        </p:spPr>
        <p:txBody>
          <a:body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60" y="1281988"/>
            <a:ext cx="11118280" cy="5102225"/>
          </a:xfrm>
          <a:prstGeom prst="rect">
            <a:avLst/>
          </a:prstGeom>
        </p:spPr>
      </p:pic>
    </p:spTree>
    <p:extLst>
      <p:ext uri="{BB962C8B-B14F-4D97-AF65-F5344CB8AC3E}">
        <p14:creationId xmlns:p14="http://schemas.microsoft.com/office/powerpoint/2010/main" val="2628854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0" y="529419"/>
            <a:ext cx="11921187" cy="62142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248" y="228600"/>
            <a:ext cx="11151917" cy="609398"/>
          </a:xfrm>
        </p:spPr>
        <p:txBody>
          <a:bodyPr/>
          <a:lstStyle/>
          <a:p>
            <a:r>
              <a:rPr lang="en-US" sz="4400" dirty="0">
                <a:latin typeface="Segoe UI Light" panose="020B0502040204020203" pitchFamily="34" charset="0"/>
                <a:cs typeface="Segoe UI Light" panose="020B0502040204020203" pitchFamily="34" charset="0"/>
              </a:rPr>
              <a:t>Data is like water…</a:t>
            </a:r>
          </a:p>
        </p:txBody>
      </p:sp>
    </p:spTree>
    <p:extLst>
      <p:ext uri="{BB962C8B-B14F-4D97-AF65-F5344CB8AC3E}">
        <p14:creationId xmlns:p14="http://schemas.microsoft.com/office/powerpoint/2010/main" val="11881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248" y="228601"/>
            <a:ext cx="11151917" cy="609398"/>
          </a:xfrm>
        </p:spPr>
        <p:txBody>
          <a:bodyPr/>
          <a:lstStyle/>
          <a:p>
            <a:r>
              <a:rPr lang="en-US" sz="4400" dirty="0">
                <a:latin typeface="Segoe UI Light" panose="020B0502040204020203" pitchFamily="34" charset="0"/>
                <a:cs typeface="Segoe UI Light" panose="020B0502040204020203" pitchFamily="34" charset="0"/>
              </a:rPr>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541" y="906310"/>
            <a:ext cx="7488832" cy="561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12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9294036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Theme #2 - Data at Multiple Scales</a:t>
            </a:r>
          </a:p>
        </p:txBody>
      </p:sp>
      <p:sp>
        <p:nvSpPr>
          <p:cNvPr id="3" name="Text Placeholder 2"/>
          <p:cNvSpPr>
            <a:spLocks noGrp="1"/>
          </p:cNvSpPr>
          <p:nvPr>
            <p:ph type="body" sz="quarter" idx="11"/>
          </p:nvPr>
        </p:nvSpPr>
        <p:spPr/>
        <p:txBody>
          <a:bodyPr>
            <a:normAutofit/>
          </a:bodyPr>
          <a:lstStyle/>
          <a:p>
            <a:r>
              <a:rPr lang="en-GB" dirty="0">
                <a:latin typeface="Segoe UI Light" panose="020B0502040204020203" pitchFamily="34" charset="0"/>
                <a:cs typeface="Segoe UI Light" panose="020B0502040204020203" pitchFamily="34" charset="0"/>
              </a:rPr>
              <a:t>From Everything to Individuals</a:t>
            </a:r>
          </a:p>
        </p:txBody>
      </p:sp>
      <p:sp>
        <p:nvSpPr>
          <p:cNvPr id="7" name="Folded Corner 6"/>
          <p:cNvSpPr/>
          <p:nvPr/>
        </p:nvSpPr>
        <p:spPr>
          <a:xfrm>
            <a:off x="1644651" y="2462936"/>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019819"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651" y="3174894"/>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Models``</a:t>
            </a:r>
          </a:p>
        </p:txBody>
      </p:sp>
      <p:sp>
        <p:nvSpPr>
          <p:cNvPr id="11" name="Folded Corner 10"/>
          <p:cNvSpPr/>
          <p:nvPr/>
        </p:nvSpPr>
        <p:spPr>
          <a:xfrm>
            <a:off x="1644650" y="4026441"/>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Models``.Individuals.``Porsche</a:t>
            </a:r>
            <a:r>
              <a:rPr lang="en-GB" b="1" dirty="0">
                <a:solidFill>
                  <a:prstClr val="white"/>
                </a:solidFill>
                <a:latin typeface="Consolas" pitchFamily="49" charset="0"/>
                <a:cs typeface="Consolas" pitchFamily="49" charset="0"/>
              </a:rPr>
              <a:t> 911``</a:t>
            </a:r>
          </a:p>
        </p:txBody>
      </p:sp>
      <p:sp>
        <p:nvSpPr>
          <p:cNvPr id="9" name="Rectangular Callout 8"/>
          <p:cNvSpPr/>
          <p:nvPr/>
        </p:nvSpPr>
        <p:spPr>
          <a:xfrm>
            <a:off x="2792063"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61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4095215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a:latin typeface="Segoe UI Light" panose="020B0502040204020203" pitchFamily="34" charset="0"/>
              </a:rPr>
              <a:t>Circularities and Modularity in the Wild</a:t>
            </a:r>
            <a:br>
              <a:rPr lang="en-GB" dirty="0">
                <a:latin typeface="Segoe UI Light" panose="020B0502040204020203" pitchFamily="34" charset="0"/>
              </a:rPr>
            </a:br>
            <a:br>
              <a:rPr lang="en-GB" dirty="0">
                <a:latin typeface="Segoe UI Light" panose="020B0502040204020203" pitchFamily="34" charset="0"/>
              </a:rPr>
            </a:br>
            <a:r>
              <a:rPr lang="en-GB" sz="3599" dirty="0">
                <a:latin typeface="Segoe UI Light" panose="020B0502040204020203" pitchFamily="34" charset="0"/>
              </a:rPr>
              <a:t>(Analysis by Scott Wlaschin and F# Community)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br>
              <a:rPr lang="en-GB" sz="3599" dirty="0">
                <a:latin typeface="Segoe UI Light" panose="020B0502040204020203" pitchFamily="34" charset="0"/>
              </a:rPr>
            </a:br>
            <a:r>
              <a:rPr lang="en-GB" sz="3599" b="1" dirty="0">
                <a:latin typeface="Segoe UI Light" panose="020B0502040204020203" pitchFamily="34" charset="0"/>
              </a:rPr>
              <a:t>Circularities 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Unnecessary Circularities are Evil</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4"/>
            <a:ext cx="11144980" cy="5120217"/>
          </a:xfrm>
        </p:spPr>
        <p:txBody>
          <a:bodyPr/>
          <a:lstStyle/>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The C#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609304"/>
          </a:xfrm>
        </p:spPr>
        <p:txBody>
          <a:bodyPr/>
          <a:lstStyle/>
          <a:p>
            <a:pPr marL="0" indent="0">
              <a:buNone/>
            </a:pPr>
            <a:r>
              <a:rPr lang="en-GB" sz="3199" dirty="0">
                <a:latin typeface="Segoe UI Light" panose="020B0502040204020203" pitchFamily="34" charset="0"/>
                <a:cs typeface="Segoe UI Light" panose="020B0502040204020203" pitchFamily="34" charset="0"/>
              </a:rPr>
              <a:t>All files in an “assembly” are mutually referential </a:t>
            </a: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Arbitrary circularity between “internal” items in an assembly</a:t>
            </a:r>
          </a:p>
          <a:p>
            <a:pPr marL="0" indent="0">
              <a:buNone/>
            </a:pPr>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The F#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981842"/>
          </a:xfrm>
        </p:spPr>
        <p:txBody>
          <a:bodyPr/>
          <a:lstStyle/>
          <a:p>
            <a:pPr marL="0" indent="0">
              <a:buNone/>
            </a:pPr>
            <a:r>
              <a:rPr lang="en-GB" sz="3199" dirty="0">
                <a:latin typeface="Segoe UI Light" panose="020B0502040204020203" pitchFamily="34" charset="0"/>
                <a:cs typeface="Segoe UI Light" panose="020B0502040204020203" pitchFamily="34" charset="0"/>
              </a:rPr>
              <a:t>Like Haskell and </a:t>
            </a:r>
            <a:r>
              <a:rPr lang="en-GB" sz="3199" dirty="0" err="1">
                <a:latin typeface="Segoe UI Light" panose="020B0502040204020203" pitchFamily="34" charset="0"/>
                <a:cs typeface="Segoe UI Light" panose="020B0502040204020203" pitchFamily="34" charset="0"/>
              </a:rPr>
              <a:t>OCaml</a:t>
            </a:r>
            <a:r>
              <a:rPr lang="en-GB" sz="3199" dirty="0">
                <a:latin typeface="Segoe UI Light" panose="020B0502040204020203" pitchFamily="34" charset="0"/>
                <a:cs typeface="Segoe UI Light" panose="020B0502040204020203" pitchFamily="34" charset="0"/>
              </a:rPr>
              <a:t>, F# has a file ordering</a:t>
            </a:r>
          </a:p>
          <a:p>
            <a:pPr marL="0" indent="0">
              <a:buNone/>
            </a:pPr>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F# encourages minimizing dependencies within a file</a:t>
            </a:r>
          </a:p>
          <a:p>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Parameterization the preferred technique</a:t>
            </a:r>
          </a:p>
          <a:p>
            <a:pPr marL="0" indent="0">
              <a:buNone/>
            </a:pPr>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F# objects support limited forms of circularity when needed</a:t>
            </a:r>
          </a:p>
        </p:txBody>
      </p:sp>
    </p:spTree>
    <p:extLst>
      <p:ext uri="{BB962C8B-B14F-4D97-AF65-F5344CB8AC3E}">
        <p14:creationId xmlns:p14="http://schemas.microsoft.com/office/powerpoint/2010/main" val="1113073273"/>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fewer top-level dependencies</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3732" y="228600"/>
            <a:ext cx="8898661" cy="6648716"/>
          </a:xfrm>
          <a:prstGeom prst="rect">
            <a:avLst/>
          </a:prstGeom>
        </p:spPr>
      </p:pic>
    </p:spTree>
    <p:extLst>
      <p:ext uri="{BB962C8B-B14F-4D97-AF65-F5344CB8AC3E}">
        <p14:creationId xmlns:p14="http://schemas.microsoft.com/office/powerpoint/2010/main" val="136701800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79" y="228601"/>
            <a:ext cx="9483910" cy="6629399"/>
          </a:xfrm>
          <a:prstGeom prst="rect">
            <a:avLst/>
          </a:prstGeom>
        </p:spPr>
      </p:pic>
    </p:spTree>
    <p:extLst>
      <p:ext uri="{BB962C8B-B14F-4D97-AF65-F5344CB8AC3E}">
        <p14:creationId xmlns:p14="http://schemas.microsoft.com/office/powerpoint/2010/main" val="18827351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SpecFlow</a:t>
            </a:r>
            <a:r>
              <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(C#)</a:t>
            </a:r>
          </a:p>
        </p:txBody>
      </p:sp>
    </p:spTree>
    <p:extLst>
      <p:ext uri="{BB962C8B-B14F-4D97-AF65-F5344CB8AC3E}">
        <p14:creationId xmlns:p14="http://schemas.microsoft.com/office/powerpoint/2010/main" val="427205023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5318379"/>
          </a:xfrm>
        </p:spPr>
        <p:txBody>
          <a:bodyPr/>
          <a:lstStyle/>
          <a:p>
            <a:br>
              <a:rPr lang="en-GB" sz="3200" dirty="0">
                <a:latin typeface="Segoe UI Light" panose="020B0502040204020203" pitchFamily="34" charset="0"/>
              </a:rPr>
            </a:br>
            <a:r>
              <a:rPr lang="en-GB" sz="3200" dirty="0">
                <a:latin typeface="Segoe UI Light" panose="020B0502040204020203" pitchFamily="34" charset="0"/>
              </a:rPr>
              <a:t>In theory and in practice, unmoderated intra-component cycles are a disaster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Language mechanisms that enforce acyclicity are “good”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F# assumes cyclicity for OO</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F# 4.1 adds optional cyclicity across large scopes</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There are significant unresolved tensions here in the major industrial languages</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3738946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140740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10968"/>
            <a:ext cx="1987333" cy="646331"/>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18306"/>
            <a:ext cx="1987333" cy="1477328"/>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24286"/>
            <a:ext cx="1987333" cy="369332"/>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64690"/>
            <a:ext cx="1987333" cy="369332"/>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Not supported</a:t>
            </a:r>
          </a:p>
        </p:txBody>
      </p:sp>
    </p:spTree>
    <p:extLst>
      <p:ext uri="{BB962C8B-B14F-4D97-AF65-F5344CB8AC3E}">
        <p14:creationId xmlns:p14="http://schemas.microsoft.com/office/powerpoint/2010/main" val="163409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49467"/>
            <a:ext cx="1987333" cy="369332"/>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72303"/>
            <a:ext cx="1987333" cy="369332"/>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24286"/>
            <a:ext cx="1987333" cy="369332"/>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64690"/>
            <a:ext cx="1987333" cy="369332"/>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Forget</a:t>
            </a:r>
          </a:p>
        </p:txBody>
      </p:sp>
    </p:spTree>
    <p:extLst>
      <p:ext uri="{BB962C8B-B14F-4D97-AF65-F5344CB8AC3E}">
        <p14:creationId xmlns:p14="http://schemas.microsoft.com/office/powerpoint/2010/main" val="173666829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40887"/>
          </a:xfrm>
        </p:spPr>
        <p:txBody>
          <a:bodyPr/>
          <a:lstStyle/>
          <a:p>
            <a:r>
              <a:rPr lang="en-GB" dirty="0">
                <a:latin typeface="Segoe UI Light" panose="020B0502040204020203" pitchFamily="34" charset="0"/>
              </a:rPr>
              <a:t>What’s Ahead?</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rPr>
              <a:t>Well, for me, many areas of tension in “</a:t>
            </a:r>
            <a:r>
              <a:rPr lang="en-GB" sz="3600" dirty="0" err="1">
                <a:latin typeface="Segoe UI Light" panose="020B0502040204020203" pitchFamily="34" charset="0"/>
              </a:rPr>
              <a:t>upstack</a:t>
            </a:r>
            <a:r>
              <a:rPr lang="en-GB" sz="3600" dirty="0">
                <a:latin typeface="Segoe UI Light" panose="020B0502040204020203" pitchFamily="34" charset="0"/>
              </a:rPr>
              <a:t>” language design have been resolved</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90244517"/>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3" name="Title 3"/>
          <p:cNvSpPr>
            <a:spLocks noGrp="1"/>
          </p:cNvSpPr>
          <p:nvPr>
            <p:ph type="title"/>
          </p:nvPr>
        </p:nvSpPr>
        <p:spPr>
          <a:xfrm>
            <a:off x="247430" y="4138234"/>
            <a:ext cx="11176000" cy="623248"/>
          </a:xfrm>
        </p:spPr>
        <p:txBody>
          <a:bodyPr/>
          <a:lstStyle/>
          <a:p>
            <a:r>
              <a:rPr lang="en-GB" dirty="0">
                <a:latin typeface="Segoe UI Light" panose="020B0502040204020203" pitchFamily="34" charset="0"/>
                <a:hlinkClick r:id="rId2"/>
              </a:rPr>
              <a:t>http://m-brace.net</a:t>
            </a:r>
            <a:r>
              <a:rPr lang="en-GB" dirty="0">
                <a:latin typeface="Segoe UI Light" panose="020B0502040204020203" pitchFamily="34" charset="0"/>
              </a:rPr>
              <a:t> </a:t>
            </a:r>
            <a:endParaRPr lang="en-GB" sz="3600" dirty="0">
              <a:latin typeface="Segoe UI Light" panose="020B0502040204020203" pitchFamily="34" charset="0"/>
            </a:endParaRPr>
          </a:p>
        </p:txBody>
      </p:sp>
    </p:spTree>
    <p:extLst>
      <p:ext uri="{BB962C8B-B14F-4D97-AF65-F5344CB8AC3E}">
        <p14:creationId xmlns:p14="http://schemas.microsoft.com/office/powerpoint/2010/main" val="8055663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a:t>UI</a:t>
              </a:r>
              <a:endParaRPr lang="en-GB" sz="4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a:t>Functional</a:t>
              </a:r>
              <a:endParaRPr lang="en-GB" sz="4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43238304"/>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3662704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1731819"/>
            <a:ext cx="10280073" cy="4265783"/>
          </a:xfrm>
        </p:spPr>
        <p:txBody>
          <a:bodyPr/>
          <a:lstStyle/>
          <a:p>
            <a:r>
              <a:rPr lang="en-GB" sz="4400" dirty="0">
                <a:latin typeface="Segoe UI Light" panose="020B0502040204020203" pitchFamily="34" charset="0"/>
              </a:rPr>
              <a:t>F# shifted to open engineering in 2014</a:t>
            </a:r>
            <a:br>
              <a:rPr lang="en-GB" sz="4400" dirty="0">
                <a:latin typeface="Segoe UI Light" panose="020B0502040204020203" pitchFamily="34" charset="0"/>
              </a:rPr>
            </a:br>
            <a:br>
              <a:rPr lang="en-GB" sz="4400" dirty="0">
                <a:latin typeface="Segoe UI Light" panose="020B0502040204020203" pitchFamily="34" charset="0"/>
              </a:rPr>
            </a:br>
            <a:r>
              <a:rPr lang="en-GB" sz="4400" dirty="0">
                <a:latin typeface="Segoe UI Light" panose="020B0502040204020203" pitchFamily="34" charset="0"/>
              </a:rPr>
              <a:t>.NET Core shifted to open engineering in 2016</a:t>
            </a:r>
            <a:br>
              <a:rPr lang="en-GB" sz="4400" dirty="0">
                <a:latin typeface="Segoe UI Light" panose="020B0502040204020203" pitchFamily="34" charset="0"/>
              </a:rPr>
            </a:br>
            <a:br>
              <a:rPr lang="en-GB" sz="4400" dirty="0">
                <a:latin typeface="Segoe UI Light" panose="020B0502040204020203" pitchFamily="34" charset="0"/>
              </a:rPr>
            </a:br>
            <a:r>
              <a:rPr lang="en-GB" sz="4400" dirty="0">
                <a:latin typeface="Segoe UI Light" panose="020B0502040204020203" pitchFamily="34" charset="0"/>
              </a:rPr>
              <a:t>In three years, we’ve come a long way!</a:t>
            </a:r>
            <a:br>
              <a:rPr lang="en-GB" sz="4400" dirty="0">
                <a:latin typeface="Segoe UI Light" panose="020B0502040204020203" pitchFamily="34" charset="0"/>
              </a:rPr>
            </a:br>
            <a:br>
              <a:rPr lang="en-GB" sz="4400" dirty="0">
                <a:latin typeface="Segoe UI Light" panose="020B0502040204020203" pitchFamily="34" charset="0"/>
              </a:rPr>
            </a:br>
            <a:endParaRPr lang="en-GB" sz="4400"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5" y="1678026"/>
            <a:ext cx="11176000" cy="3877985"/>
          </a:xfrm>
        </p:spPr>
        <p:txBody>
          <a:bodyPr/>
          <a:lstStyle/>
          <a:p>
            <a:r>
              <a:rPr lang="en-GB" sz="4000" dirty="0">
                <a:latin typeface="Segoe UI Light" panose="020B0502040204020203" pitchFamily="34" charset="0"/>
              </a:rPr>
              <a:t>The F# Compiler – 500+ Pull Requests and rising</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Where to Contribute?</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See </a:t>
            </a:r>
            <a:r>
              <a:rPr lang="en-GB" sz="4000" dirty="0">
                <a:latin typeface="Segoe UI Light" panose="020B0502040204020203" pitchFamily="34" charset="0"/>
                <a:hlinkClick r:id="rId2"/>
              </a:rPr>
              <a:t>fsharp.github.io</a:t>
            </a:r>
            <a:br>
              <a:rPr lang="en-GB" sz="4000" dirty="0">
                <a:latin typeface="Segoe UI Light" panose="020B0502040204020203" pitchFamily="34" charset="0"/>
              </a:rPr>
            </a:br>
            <a:br>
              <a:rPr lang="en-GB" sz="4000"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61544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t>https://github.com/fsharp/fslang-design/tree/master/FSharp-4.0</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latin typeface="Segoe UI Light" panose="020B0502040204020203" pitchFamily="34" charset="0"/>
              </a:rPr>
              <a:t>Morebits</a:t>
            </a:r>
            <a:r>
              <a:rPr lang="en-GB" sz="2800" dirty="0">
                <a:latin typeface="Segoe UI Light" panose="020B0502040204020203" pitchFamily="34" charset="0"/>
              </a:rPr>
              <a:t>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t>https://github.com/fsharp/fslang-design/tree/master/FSharp-4.1</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822585"/>
          </a:xfrm>
        </p:spPr>
        <p:txBody>
          <a:bodyPr/>
          <a:lstStyle/>
          <a:p>
            <a:pPr algn="l"/>
            <a:r>
              <a:rPr lang="en-GB" sz="4800" dirty="0">
                <a:latin typeface="Segoe UI Light" panose="020B0502040204020203" pitchFamily="34" charset="0"/>
              </a:rPr>
              <a:t>F# 4.5</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Span&lt;T&gt; high perf type-safe non-allocating code</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Improved async debugging</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21282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/Atom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102388"/>
          </a:xfrm>
        </p:spPr>
        <p:txBody>
          <a:bodyPr/>
          <a:lstStyle/>
          <a:p>
            <a:r>
              <a:rPr lang="en-GB" sz="4800" dirty="0">
                <a:latin typeface="Segoe UI Light" panose="020B0502040204020203" pitchFamily="34" charset="0"/>
              </a:rPr>
              <a:t>Fable!</a:t>
            </a:r>
            <a:br>
              <a:rPr lang="en-GB" sz="4800" dirty="0">
                <a:latin typeface="Segoe UI Light" panose="020B0502040204020203" pitchFamily="34" charset="0"/>
              </a:rPr>
            </a:br>
            <a:br>
              <a:rPr lang="en-GB" sz="4800" dirty="0">
                <a:latin typeface="Consolas" panose="020B0609020204030204" pitchFamily="49" charset="0"/>
                <a:cs typeface="Consolas" panose="020B0609020204030204" pitchFamily="49" charset="0"/>
              </a:rPr>
            </a:br>
            <a:r>
              <a:rPr lang="en-GB" sz="4000" dirty="0">
                <a:latin typeface="Consolas" panose="020B0609020204030204" pitchFamily="49" charset="0"/>
                <a:cs typeface="Consolas" panose="020B0609020204030204" pitchFamily="49" charset="0"/>
                <a:hlinkClick r:id="rId2"/>
              </a:rPr>
              <a:t>fable.io</a:t>
            </a:r>
            <a:br>
              <a:rPr lang="en-GB" sz="4000" dirty="0">
                <a:latin typeface="Consolas" panose="020B0609020204030204" pitchFamily="49" charset="0"/>
                <a:cs typeface="Consolas" panose="020B0609020204030204" pitchFamily="49"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pic>
        <p:nvPicPr>
          <p:cNvPr id="1026" name="Picture 2" descr="http://fable.io/img/shared/fable_logo.png">
            <a:extLst>
              <a:ext uri="{FF2B5EF4-FFF2-40B4-BE49-F238E27FC236}">
                <a16:creationId xmlns:a16="http://schemas.microsoft.com/office/drawing/2014/main" id="{441DB512-57FD-4401-9EEC-2BEEE3A0A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4" y="733931"/>
            <a:ext cx="3456709" cy="2549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FB96BD-1EFF-4F18-9658-C48E625516F1}"/>
              </a:ext>
            </a:extLst>
          </p:cNvPr>
          <p:cNvPicPr>
            <a:picLocks noChangeAspect="1"/>
          </p:cNvPicPr>
          <p:nvPr/>
        </p:nvPicPr>
        <p:blipFill>
          <a:blip r:embed="rId4"/>
          <a:stretch>
            <a:fillRect/>
          </a:stretch>
        </p:blipFill>
        <p:spPr>
          <a:xfrm>
            <a:off x="6101253" y="4765530"/>
            <a:ext cx="5667375" cy="1704975"/>
          </a:xfrm>
          <a:prstGeom prst="rect">
            <a:avLst/>
          </a:prstGeom>
        </p:spPr>
      </p:pic>
    </p:spTree>
    <p:extLst>
      <p:ext uri="{BB962C8B-B14F-4D97-AF65-F5344CB8AC3E}">
        <p14:creationId xmlns:p14="http://schemas.microsoft.com/office/powerpoint/2010/main" val="30604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Compiler Service</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Segoe UI Light" panose="020B0502040204020203" pitchFamily="34" charset="0"/>
                <a:hlinkClick r:id="rId2"/>
              </a:rPr>
              <a:t>fsharp.github.io/</a:t>
            </a:r>
            <a:r>
              <a:rPr lang="en-GB" sz="3200" dirty="0" err="1">
                <a:latin typeface="Segoe UI Light" panose="020B0502040204020203" pitchFamily="34" charset="0"/>
                <a:hlinkClick r:id="rId2"/>
              </a:rPr>
              <a:t>FSharp.Compiler.Service</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Enterprise Quality + Openness + </a:t>
            </a:r>
            <a:br>
              <a:rPr lang="en-GB" sz="4000" dirty="0">
                <a:latin typeface="Segoe UI Light" panose="020B0502040204020203" pitchFamily="34" charset="0"/>
              </a:rPr>
            </a:br>
            <a:r>
              <a:rPr lang="en-GB" sz="4000" dirty="0">
                <a:latin typeface="Segoe UI Light" panose="020B0502040204020203" pitchFamily="34" charset="0"/>
              </a:rPr>
              <a:t>Community + Tooling + </a:t>
            </a:r>
            <a:br>
              <a:rPr lang="en-GB" sz="4000" dirty="0">
                <a:latin typeface="Segoe UI Light" panose="020B0502040204020203" pitchFamily="34" charset="0"/>
              </a:rPr>
            </a:br>
            <a:r>
              <a:rPr lang="en-GB" sz="4000" dirty="0">
                <a:latin typeface="Segoe UI Light" panose="020B0502040204020203" pitchFamily="34" charset="0"/>
              </a:rPr>
              <a:t>Ecosystem + Evolution Path</a:t>
            </a:r>
            <a:br>
              <a:rPr lang="en-GB" sz="4000" dirty="0">
                <a:latin typeface="Segoe UI Light" panose="020B0502040204020203" pitchFamily="34" charset="0"/>
              </a:rPr>
            </a:br>
            <a:r>
              <a:rPr lang="en-GB" sz="4000" dirty="0">
                <a:latin typeface="Segoe UI Light" panose="020B0502040204020203" pitchFamily="34" charset="0"/>
              </a:rPr>
              <a:t>= </a:t>
            </a:r>
            <a:br>
              <a:rPr lang="en-GB" sz="4000" dirty="0">
                <a:latin typeface="Segoe UI Light" panose="020B0502040204020203" pitchFamily="34" charset="0"/>
              </a:rPr>
            </a:br>
            <a:r>
              <a:rPr lang="en-GB" sz="4000" dirty="0">
                <a:latin typeface="Segoe UI Light" panose="020B0502040204020203" pitchFamily="34" charset="0"/>
              </a:rPr>
              <a:t>Goodness</a:t>
            </a:r>
            <a:br>
              <a:rPr lang="en-GB" sz="4000" b="1" dirty="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gives some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a:latin typeface="Segoe UI Light" panose="020B0502040204020203" pitchFamily="34" charset="0"/>
              </a:rPr>
              <a:t>A starting position….</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 great disputes of computer science should be struggled with</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They are chances to make a better, simpler, more relaxed world</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embrace objects, make them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software engineering purposes</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8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63390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330" y="582144"/>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0784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15171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some limitations remain…  and there is one area in particular that’s 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Not a new idea…</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089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15449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In one large company, ~500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Segoe UI Light" panose="020B0502040204020203" pitchFamily="34" charset="0"/>
              </a:rPr>
              <a:t>Options</a:t>
            </a: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a:latin typeface="Segoe UI Light" panose="020B0502040204020203" pitchFamily="34" charset="0"/>
                <a:cs typeface="Segoe UI Light" panose="020B0502040204020203" pitchFamily="34" charset="0"/>
              </a:rPr>
              <a:t>Enter F# Type Providers….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994392"/>
          </a:xfrm>
        </p:spPr>
        <p:txBody>
          <a:bodyPr/>
          <a:lstStyle/>
          <a:p>
            <a:r>
              <a:rPr lang="en-GB" sz="3600" dirty="0">
                <a:latin typeface="Segoe UI Light" panose="020B0502040204020203" pitchFamily="34" charset="0"/>
                <a:hlinkClick r:id="rId2"/>
              </a:rPr>
              <a:t>http://fsharp.github.io/FSharp.Data/images/csv.gif</a:t>
            </a:r>
            <a:r>
              <a:rPr lang="en-GB" sz="3600" dirty="0">
                <a:latin typeface="Segoe UI Light" panose="020B0502040204020203" pitchFamily="34" charset="0"/>
              </a:rPr>
              <a:t> </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hlinkClick r:id="rId3"/>
              </a:rPr>
              <a:t>http://fsharp.github.io/FSharp.Data/images/wb.gif</a:t>
            </a:r>
            <a:br>
              <a:rPr lang="en-GB" sz="3600" dirty="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a:latin typeface="Segoe UI Light" panose="020B0502040204020203" pitchFamily="34" charset="0"/>
              </a:rPr>
              <a:t>You can of course take this too far </a:t>
            </a:r>
            <a:r>
              <a:rPr lang="en-GB" dirty="0">
                <a:latin typeface="Segoe UI Light" panose="020B0502040204020203" pitchFamily="34" charset="0"/>
                <a:sym typeface="Wingdings" panose="05000000000000000000" pitchFamily="2" charset="2"/>
              </a:rPr>
              <a:t> :)</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76166" y="536587"/>
            <a:ext cx="8134949" cy="5610780"/>
          </a:xfrm>
          <a:prstGeom prst="rect">
            <a:avLst/>
          </a:prstGeom>
          <a:ln>
            <a:solidFill>
              <a:schemeClr val="accent1"/>
            </a:solidFill>
          </a:ln>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623248"/>
          </a:xfrm>
        </p:spPr>
        <p:txBody>
          <a:bodyPr/>
          <a:lstStyle/>
          <a:p>
            <a:r>
              <a:rPr lang="en-GB" dirty="0">
                <a:latin typeface="Segoe UI Light" panose="020B0502040204020203" pitchFamily="34" charset="0"/>
              </a:rPr>
              <a:t>Theme #1 - Many Data Sources, One Mechanism</a:t>
            </a: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211"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131" y="5039074"/>
            <a:ext cx="509755" cy="276999"/>
          </a:xfrm>
          <a:prstGeom prst="rect">
            <a:avLst/>
          </a:prstGeom>
          <a:solidFill>
            <a:schemeClr val="tx1"/>
          </a:solidFill>
        </p:spPr>
        <p:txBody>
          <a:bodyPr wrap="none" lIns="0" tIns="0" rIns="0" bIns="0" rtlCol="0">
            <a:spAutoFit/>
          </a:bodyPr>
          <a:lstStyle/>
          <a:p>
            <a:r>
              <a:rPr lang="en-GB"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9072" y="3244335"/>
            <a:ext cx="1596912" cy="646331"/>
          </a:xfrm>
          <a:prstGeom prst="rect">
            <a:avLst/>
          </a:prstGeom>
        </p:spPr>
        <p:txBody>
          <a:bodyPr wrap="none">
            <a:spAutoFit/>
          </a:bodyPr>
          <a:lstStyle/>
          <a:p>
            <a:r>
              <a:rPr lang="en-GB" dirty="0">
                <a:solidFill>
                  <a:prstClr val="black"/>
                </a:solidFill>
                <a:latin typeface="Segoe UI Light" panose="020B0502040204020203" pitchFamily="34" charset="0"/>
              </a:rPr>
              <a:t>Segoe UI Light</a:t>
            </a:r>
          </a:p>
          <a:p>
            <a:endParaRPr lang="en-GB"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165894470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#1</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51</a:t>
            </a:fld>
            <a:endParaRPr lang="en-GB" sz="210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194" y="1509982"/>
            <a:ext cx="11629628" cy="375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24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#2</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52</a:t>
            </a:fld>
            <a:endParaRPr lang="en-GB" sz="210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45" y="1414031"/>
            <a:ext cx="10362079" cy="3785063"/>
          </a:xfrm>
          <a:prstGeom prst="rect">
            <a:avLst/>
          </a:prstGeom>
        </p:spPr>
      </p:pic>
    </p:spTree>
    <p:extLst>
      <p:ext uri="{BB962C8B-B14F-4D97-AF65-F5344CB8AC3E}">
        <p14:creationId xmlns:p14="http://schemas.microsoft.com/office/powerpoint/2010/main" val="43112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CSV</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53</a:t>
            </a:fld>
            <a:endParaRPr lang="en-GB" sz="2100">
              <a:solidFill>
                <a:srgbClr val="FFFFFF"/>
              </a:solidFill>
            </a:endParaRPr>
          </a:p>
        </p:txBody>
      </p:sp>
      <p:pic>
        <p:nvPicPr>
          <p:cNvPr id="2" name="Picture 1"/>
          <p:cNvPicPr>
            <a:picLocks noChangeAspect="1"/>
          </p:cNvPicPr>
          <p:nvPr/>
        </p:nvPicPr>
        <p:blipFill rotWithShape="1">
          <a:blip r:embed="rId2"/>
          <a:srcRect t="6565"/>
          <a:stretch/>
        </p:blipFill>
        <p:spPr>
          <a:xfrm>
            <a:off x="1065463" y="1637351"/>
            <a:ext cx="10822777" cy="5001447"/>
          </a:xfrm>
          <a:prstGeom prst="rect">
            <a:avLst/>
          </a:prstGeom>
        </p:spPr>
      </p:pic>
    </p:spTree>
    <p:extLst>
      <p:ext uri="{BB962C8B-B14F-4D97-AF65-F5344CB8AC3E}">
        <p14:creationId xmlns:p14="http://schemas.microsoft.com/office/powerpoint/2010/main" val="22665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JSON</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54</a:t>
            </a:fld>
            <a:endParaRPr lang="en-GB" sz="2100">
              <a:solidFill>
                <a:srgbClr val="FFFFFF"/>
              </a:solidFill>
            </a:endParaRPr>
          </a:p>
        </p:txBody>
      </p:sp>
      <p:pic>
        <p:nvPicPr>
          <p:cNvPr id="2" name="Picture 1"/>
          <p:cNvPicPr>
            <a:picLocks noChangeAspect="1"/>
          </p:cNvPicPr>
          <p:nvPr/>
        </p:nvPicPr>
        <p:blipFill rotWithShape="1">
          <a:blip r:embed="rId2"/>
          <a:srcRect t="5831"/>
          <a:stretch/>
        </p:blipFill>
        <p:spPr>
          <a:xfrm>
            <a:off x="1117201" y="1446328"/>
            <a:ext cx="9925074" cy="5254021"/>
          </a:xfrm>
          <a:prstGeom prst="rect">
            <a:avLst/>
          </a:prstGeom>
        </p:spPr>
      </p:pic>
    </p:spTree>
    <p:extLst>
      <p:ext uri="{BB962C8B-B14F-4D97-AF65-F5344CB8AC3E}">
        <p14:creationId xmlns:p14="http://schemas.microsoft.com/office/powerpoint/2010/main" val="86782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XML</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55</a:t>
            </a:fld>
            <a:endParaRPr lang="en-GB" sz="2100">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9140" y="1819304"/>
            <a:ext cx="10928876" cy="194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16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a:latin typeface="Segoe UI Light" panose="020B0502040204020203" pitchFamily="34" charset="0"/>
                <a:cs typeface="Segoe UI Light" panose="020B0502040204020203" pitchFamily="34" charset="0"/>
              </a:rPr>
              <a:t>Hadoop</a:t>
            </a:r>
            <a:r>
              <a:rPr lang="en-GB" dirty="0">
                <a:latin typeface="Segoe UI Light" panose="020B0502040204020203" pitchFamily="34" charset="0"/>
                <a:cs typeface="Segoe UI Light" panose="020B0502040204020203" pitchFamily="34" charset="0"/>
              </a:rPr>
              <a:t>/Hive</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56</a:t>
            </a:fld>
            <a:endParaRPr lang="en-GB" sz="210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399" y="1435997"/>
            <a:ext cx="11388299" cy="466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18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Web APIs</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57</a:t>
            </a:fld>
            <a:endParaRPr lang="en-GB" sz="2100">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2" y="1426389"/>
            <a:ext cx="11010807" cy="457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Entity Graphs</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58</a:t>
            </a:fld>
            <a:endParaRPr lang="en-GB" sz="2100">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4" y="1431933"/>
            <a:ext cx="11253558" cy="431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59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WSDL</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59</a:t>
            </a:fld>
            <a:endParaRPr lang="en-GB" sz="2100">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1115" y="1420706"/>
            <a:ext cx="11246588" cy="267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81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R</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29/11/2018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60</a:t>
            </a:fld>
            <a:endParaRPr lang="en-GB" sz="2100">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3" y="1429244"/>
            <a:ext cx="11338934" cy="37148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172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742949"/>
            <a:ext cx="11072812" cy="3988784"/>
          </a:xfrm>
        </p:spPr>
        <p:txBody>
          <a:bodyPr/>
          <a:lstStyle/>
          <a:p>
            <a:pPr marL="85725" marR="0" lvl="4" algn="r" defTabSz="933007" rtl="0" eaLnBrk="1" fontAlgn="auto" latinLnBrk="0" hangingPunct="1">
              <a:lnSpc>
                <a:spcPct val="90000"/>
              </a:lnSpc>
              <a:spcBef>
                <a:spcPct val="20000"/>
              </a:spcBef>
              <a:spcAft>
                <a:spcPts val="0"/>
              </a:spcAft>
              <a:buClrTx/>
              <a:buSzPct val="90000"/>
              <a:buFontTx/>
              <a:buNone/>
              <a:tabLst/>
              <a:defRPr/>
            </a:pP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“The idea of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integrating internet-scale</a:t>
            </a:r>
            <a:r>
              <a:rPr kumimoji="0" lang="en-GB" sz="3600" b="1" i="1" u="none" strike="noStrike" kern="1200" cap="none" spc="0" normalizeH="0" noProof="0" dirty="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information services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directly into the</a:t>
            </a:r>
            <a:r>
              <a:rPr kumimoji="0" lang="en-GB" sz="3600" b="0" i="1" u="none" strike="noStrike" kern="1200" cap="none" spc="0" normalizeH="0" noProof="0" dirty="0">
                <a:ln>
                  <a:noFill/>
                </a:ln>
                <a:solidFill>
                  <a:prstClr val="black"/>
                </a:solidFill>
                <a:effectLst/>
                <a:uLnTx/>
                <a:uFillTx/>
                <a:latin typeface="Segoe UI Light" panose="020B0502040204020203" pitchFamily="34" charset="0"/>
                <a:ea typeface="+mn-ea"/>
                <a:cs typeface="+mn-cs"/>
              </a:rPr>
              <a:t>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program's variable and type space is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probably</a:t>
            </a:r>
            <a:r>
              <a:rPr kumimoji="0" lang="en-GB" sz="3600" b="0"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the most innovative programming language idea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I’ve heard of in a decade</a:t>
            </a: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a:t>
            </a:r>
            <a:b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r>
              <a:rPr kumimoji="0" lang="en-GB" sz="36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Jim </a:t>
            </a:r>
            <a:r>
              <a:rPr kumimoji="0" lang="en-GB" sz="3600" b="0" i="0" u="none" strike="noStrike" kern="1200" cap="none" spc="0" normalizeH="0" baseline="0" noProof="0" dirty="0" err="1">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Cordy</a:t>
            </a:r>
            <a:r>
              <a:rPr kumimoji="0" lang="en-GB" sz="36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Queens U</a:t>
            </a: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b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600" kern="1200" dirty="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endParaRPr kumimoji="0" lang="en-GB" sz="3600" b="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17687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400" dirty="0">
                <a:solidFill>
                  <a:srgbClr val="59D01E"/>
                </a:solidFill>
                <a:latin typeface="Segoe UI Light" panose="020B0502040204020203" pitchFamily="34" charset="0"/>
              </a:rPr>
              <a:t> ✔</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Sync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a:latin typeface="Segoe UI Light" panose="020B0502040204020203" pitchFamily="34" charset="0"/>
                  <a:cs typeface="Segoe UI Light" panose="020B0502040204020203" pitchFamily="34" charset="0"/>
                </a:rPr>
                <a:t>Async</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Numbers</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Numbers-with Units</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GPU</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6" name="Title 3"/>
          <p:cNvSpPr>
            <a:spLocks noGrp="1"/>
          </p:cNvSpPr>
          <p:nvPr>
            <p:ph type="title"/>
          </p:nvPr>
        </p:nvSpPr>
        <p:spPr>
          <a:xfrm>
            <a:off x="503707" y="3972470"/>
            <a:ext cx="11176000" cy="387798"/>
          </a:xfrm>
        </p:spPr>
        <p:txBody>
          <a:bodyPr/>
          <a:lstStyle/>
          <a:p>
            <a:r>
              <a:rPr lang="en-GB" sz="2800" dirty="0">
                <a:latin typeface="Segoe UI Light" panose="020B0502040204020203" pitchFamily="34" charset="0"/>
                <a:hlinkClick r:id="rId2"/>
              </a:rPr>
              <a:t>http://fsharp.org/use/gpu</a:t>
            </a:r>
            <a:r>
              <a:rPr lang="en-GB" sz="2800" dirty="0">
                <a:latin typeface="Segoe UI Light" panose="020B0502040204020203" pitchFamily="34" charset="0"/>
              </a:rPr>
              <a:t> </a:t>
            </a:r>
            <a:r>
              <a:rPr lang="en-GB" sz="2800" dirty="0">
                <a:solidFill>
                  <a:srgbClr val="59D01E"/>
                </a:solidFill>
                <a:latin typeface="Segoe UI Light" panose="020B0502040204020203" pitchFamily="34" charset="0"/>
              </a:rPr>
              <a:t>✔</a:t>
            </a:r>
            <a:r>
              <a:rPr lang="en-GB" sz="2800" dirty="0">
                <a:latin typeface="Segoe UI Light" panose="020B0502040204020203" pitchFamily="34" charset="0"/>
              </a:rPr>
              <a:t> </a:t>
            </a:r>
          </a:p>
        </p:txBody>
      </p:sp>
      <p:graphicFrame>
        <p:nvGraphicFramePr>
          <p:cNvPr id="11" name="Diagram 10"/>
          <p:cNvGraphicFramePr/>
          <p:nvPr>
            <p:extLst>
              <p:ext uri="{D42A27DB-BD31-4B8C-83A1-F6EECF244321}">
                <p14:modId xmlns:p14="http://schemas.microsoft.com/office/powerpoint/2010/main" val="600447677"/>
              </p:ext>
            </p:extLst>
          </p:nvPr>
        </p:nvGraphicFramePr>
        <p:xfrm>
          <a:off x="3300376" y="4668858"/>
          <a:ext cx="5832075" cy="180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1"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In Conclusion – Remember the Hegel!</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7426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44677100"/>
              </p:ext>
            </p:extLst>
          </p:nvPr>
        </p:nvGraphicFramePr>
        <p:xfrm>
          <a:off x="519248" y="3300413"/>
          <a:ext cx="11084604" cy="30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1314450" y="1491391"/>
            <a:ext cx="2475842" cy="820911"/>
            <a:chOff x="593457" y="490177"/>
            <a:chExt cx="10790217" cy="3082919"/>
          </a:xfrm>
        </p:grpSpPr>
        <p:grpSp>
          <p:nvGrpSpPr>
            <p:cNvPr id="6" name="Group 5"/>
            <p:cNvGrpSpPr/>
            <p:nvPr/>
          </p:nvGrpSpPr>
          <p:grpSpPr>
            <a:xfrm>
              <a:off x="593457"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Code</a:t>
                </a:r>
                <a:endParaRPr lang="en-GB" sz="1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Data</a:t>
                </a:r>
                <a:endParaRPr lang="en-GB" sz="14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10" name="Group 9"/>
          <p:cNvGrpSpPr/>
          <p:nvPr/>
        </p:nvGrpSpPr>
        <p:grpSpPr>
          <a:xfrm>
            <a:off x="5137944" y="851849"/>
            <a:ext cx="2475842" cy="820911"/>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Functional</a:t>
                </a:r>
                <a:endParaRPr lang="en-GB" sz="14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Objects</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15" name="Group 14"/>
          <p:cNvGrpSpPr/>
          <p:nvPr/>
        </p:nvGrpSpPr>
        <p:grpSpPr>
          <a:xfrm>
            <a:off x="4393276" y="2005199"/>
            <a:ext cx="2475842" cy="820911"/>
            <a:chOff x="593457" y="490177"/>
            <a:chExt cx="10790217" cy="3082919"/>
          </a:xfrm>
        </p:grpSpPr>
        <p:grpSp>
          <p:nvGrpSpPr>
            <p:cNvPr id="16" name="Group 15"/>
            <p:cNvGrpSpPr/>
            <p:nvPr/>
          </p:nvGrpSpPr>
          <p:grpSpPr>
            <a:xfrm>
              <a:off x="593457" y="490177"/>
              <a:ext cx="10790217" cy="3082919"/>
              <a:chOff x="633213" y="490177"/>
              <a:chExt cx="10790217" cy="3082919"/>
            </a:xfrm>
          </p:grpSpPr>
          <p:sp>
            <p:nvSpPr>
              <p:cNvPr id="18" name="Freeform 1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Open</a:t>
                </a:r>
                <a:endParaRPr lang="en-GB" sz="1400" kern="1200" dirty="0"/>
              </a:p>
            </p:txBody>
          </p:sp>
          <p:sp>
            <p:nvSpPr>
              <p:cNvPr id="19" name="Freeform 1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Enterprise</a:t>
                </a:r>
                <a:endParaRPr lang="en-GB" sz="1400" kern="1200" dirty="0"/>
              </a:p>
            </p:txBody>
          </p:sp>
        </p:grpSp>
        <p:sp>
          <p:nvSpPr>
            <p:cNvPr id="17" name="Left-Right Arrow 1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20" name="Group 19"/>
          <p:cNvGrpSpPr/>
          <p:nvPr/>
        </p:nvGrpSpPr>
        <p:grpSpPr>
          <a:xfrm>
            <a:off x="8811284" y="897839"/>
            <a:ext cx="2475842" cy="820911"/>
            <a:chOff x="593457" y="490177"/>
            <a:chExt cx="10790217" cy="3082919"/>
          </a:xfrm>
        </p:grpSpPr>
        <p:grpSp>
          <p:nvGrpSpPr>
            <p:cNvPr id="21" name="Group 20"/>
            <p:cNvGrpSpPr/>
            <p:nvPr/>
          </p:nvGrpSpPr>
          <p:grpSpPr>
            <a:xfrm>
              <a:off x="593457" y="490177"/>
              <a:ext cx="10790217" cy="3082919"/>
              <a:chOff x="633213" y="490177"/>
              <a:chExt cx="10790217" cy="3082919"/>
            </a:xfrm>
          </p:grpSpPr>
          <p:sp>
            <p:nvSpPr>
              <p:cNvPr id="23" name="Freeform 2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Sync</a:t>
                </a:r>
                <a:endParaRPr lang="en-GB" sz="1400" kern="1200" dirty="0"/>
              </a:p>
            </p:txBody>
          </p:sp>
          <p:sp>
            <p:nvSpPr>
              <p:cNvPr id="24" name="Freeform 2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err="1"/>
                  <a:t>Async</a:t>
                </a:r>
                <a:endParaRPr lang="en-GB" sz="1400" kern="1200" dirty="0"/>
              </a:p>
            </p:txBody>
          </p:sp>
        </p:grpSp>
        <p:sp>
          <p:nvSpPr>
            <p:cNvPr id="22" name="Left-Right Arrow 2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50" name="Group 49"/>
          <p:cNvGrpSpPr/>
          <p:nvPr/>
        </p:nvGrpSpPr>
        <p:grpSpPr>
          <a:xfrm>
            <a:off x="7885615" y="2102128"/>
            <a:ext cx="2475842" cy="820911"/>
            <a:chOff x="593457" y="490177"/>
            <a:chExt cx="10790217" cy="3082919"/>
          </a:xfrm>
        </p:grpSpPr>
        <p:grpSp>
          <p:nvGrpSpPr>
            <p:cNvPr id="51" name="Group 50"/>
            <p:cNvGrpSpPr/>
            <p:nvPr/>
          </p:nvGrpSpPr>
          <p:grpSpPr>
            <a:xfrm>
              <a:off x="593457" y="490177"/>
              <a:ext cx="10790217" cy="3082919"/>
              <a:chOff x="633213" y="490177"/>
              <a:chExt cx="10790217" cy="3082919"/>
            </a:xfrm>
          </p:grpSpPr>
          <p:sp>
            <p:nvSpPr>
              <p:cNvPr id="53" name="Freeform 5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a:t>
                </a:r>
                <a:endParaRPr lang="en-GB" sz="1400" kern="1200" dirty="0"/>
              </a:p>
            </p:txBody>
          </p:sp>
          <p:sp>
            <p:nvSpPr>
              <p:cNvPr id="54" name="Freeform 5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a:t>
                </a:r>
                <a:endParaRPr lang="en-GB" sz="1400" kern="1200" dirty="0"/>
              </a:p>
            </p:txBody>
          </p:sp>
        </p:grpSp>
        <p:sp>
          <p:nvSpPr>
            <p:cNvPr id="52" name="Left-Right Arrow 5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342009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46B5283-7C8A-45A2-BB35-1B9F0C0072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3DF18D3-7E95-4346-9BB3-71AB27DE43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72452F-C483-41DA-80B9-5CA298062A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 programmers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4783420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3093523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we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2853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we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4738126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325030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89403313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009" y="3733108"/>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1181221" y="6002623"/>
            <a:ext cx="4878964" cy="369332"/>
          </a:xfrm>
          <a:prstGeom prst="rect">
            <a:avLst/>
          </a:prstGeom>
        </p:spPr>
        <p:txBody>
          <a:bodyPr wrap="none">
            <a:spAutoFit/>
          </a:bodyPr>
          <a:lstStyle/>
          <a:p>
            <a:r>
              <a:rPr lang="en-GB" dirty="0">
                <a:hlinkClick r:id="rId4"/>
              </a:rPr>
              <a:t>https://medium.com/@odytrice</a:t>
            </a:r>
            <a:r>
              <a:rPr lang="en-GB" dirty="0"/>
              <a:t> </a:t>
            </a:r>
            <a:r>
              <a:rPr lang="en-GB" dirty="0" err="1"/>
              <a:t>Ody</a:t>
            </a:r>
            <a:r>
              <a:rPr lang="en-GB" dirty="0"/>
              <a:t> </a:t>
            </a:r>
            <a:r>
              <a:rPr lang="en-GB" dirty="0" err="1"/>
              <a:t>Mbegbu</a:t>
            </a:r>
            <a:r>
              <a:rPr lang="en-GB" dirty="0"/>
              <a:t> </a:t>
            </a:r>
          </a:p>
        </p:txBody>
      </p:sp>
      <p:sp>
        <p:nvSpPr>
          <p:cNvPr id="9" name="Rectangle 1">
            <a:extLst>
              <a:ext uri="{FF2B5EF4-FFF2-40B4-BE49-F238E27FC236}">
                <a16:creationId xmlns:a16="http://schemas.microsoft.com/office/drawing/2014/main" id="{314375BA-5F55-4104-BE7A-76BB37348287}"/>
              </a:ext>
            </a:extLst>
          </p:cNvPr>
          <p:cNvSpPr>
            <a:spLocks noChangeArrowheads="1"/>
          </p:cNvSpPr>
          <p:nvPr/>
        </p:nvSpPr>
        <p:spPr bwMode="auto">
          <a:xfrm>
            <a:off x="4786008" y="636942"/>
            <a:ext cx="6228995" cy="304698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Value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Integer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int64</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DateTime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Data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Bool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bool</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Dict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Value) list</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Array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Value list</a:t>
            </a:r>
            <a:endParaRPr lang="en-GB" dirty="0">
              <a:solidFill>
                <a:srgbClr val="569CD6"/>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4947626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99471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32487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a:latin typeface="Segoe UI Light" panose="020B0502040204020203" pitchFamily="34" charset="0"/>
                <a:ea typeface="Segoe UI Emoji" panose="020B0502040204020203" pitchFamily="34" charset="0"/>
                <a:cs typeface="Segoe UI Light" panose="020B0502040204020203" pitchFamily="34" charset="0"/>
              </a:rPr>
              <a:t>Then (2003)</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isolated, non-interoperable, using their own VMs. Interop standards like C-calls, COM, CORBA, XML were a mess 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5340" y="831273"/>
            <a:ext cx="6539059" cy="4904295"/>
          </a:xfrm>
          <a:prstGeom prst="rect">
            <a:avLst/>
          </a:prstGeom>
          <a:ln>
            <a:noFill/>
          </a:ln>
        </p:spPr>
      </p:pic>
      <p:pic>
        <p:nvPicPr>
          <p:cNvPr id="3" name="Picture 2"/>
          <p:cNvPicPr>
            <a:picLocks noChangeAspect="1"/>
          </p:cNvPicPr>
          <p:nvPr/>
        </p:nvPicPr>
        <p:blipFill>
          <a:blip r:embed="rId3"/>
          <a:stretch>
            <a:fillRect/>
          </a:stretch>
        </p:blipFill>
        <p:spPr>
          <a:xfrm>
            <a:off x="-23801" y="831273"/>
            <a:ext cx="6539059" cy="4904295"/>
          </a:xfrm>
          <a:prstGeom prst="rect">
            <a:avLst/>
          </a:prstGeom>
          <a:ln>
            <a:noFill/>
          </a:ln>
        </p:spPr>
      </p:pic>
    </p:spTree>
    <p:extLst>
      <p:ext uri="{BB962C8B-B14F-4D97-AF65-F5344CB8AC3E}">
        <p14:creationId xmlns:p14="http://schemas.microsoft.com/office/powerpoint/2010/main" val="388123906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31430" y="766482"/>
            <a:ext cx="6378246" cy="4783685"/>
          </a:xfrm>
          <a:prstGeom prst="rect">
            <a:avLst/>
          </a:prstGeom>
          <a:ln>
            <a:noFill/>
          </a:ln>
        </p:spPr>
      </p:pic>
      <p:pic>
        <p:nvPicPr>
          <p:cNvPr id="5" name="Picture 4"/>
          <p:cNvPicPr>
            <a:picLocks noChangeAspect="1"/>
          </p:cNvPicPr>
          <p:nvPr/>
        </p:nvPicPr>
        <p:blipFill>
          <a:blip r:embed="rId3"/>
          <a:stretch>
            <a:fillRect/>
          </a:stretch>
        </p:blipFill>
        <p:spPr>
          <a:xfrm>
            <a:off x="0" y="766482"/>
            <a:ext cx="6700975" cy="5025732"/>
          </a:xfrm>
          <a:prstGeom prst="rect">
            <a:avLst/>
          </a:prstGeom>
          <a:ln>
            <a:noFill/>
          </a:ln>
        </p:spPr>
      </p:pic>
    </p:spTree>
    <p:extLst>
      <p:ext uri="{BB962C8B-B14F-4D97-AF65-F5344CB8AC3E}">
        <p14:creationId xmlns:p14="http://schemas.microsoft.com/office/powerpoint/2010/main" val="83845001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717137"/>
          </a:xfrm>
        </p:spPr>
        <p:txBody>
          <a:bodyPr/>
          <a:lstStyle/>
          <a:p>
            <a:r>
              <a:rPr lang="en-GB" sz="4799" dirty="0">
                <a:latin typeface="Segoe UI Light" panose="020B0502040204020203" pitchFamily="34" charset="0"/>
              </a:rPr>
              <a:t>Enter F# Active Patterns….</a:t>
            </a:r>
            <a:br>
              <a:rPr lang="en-GB" sz="4799" dirty="0">
                <a:latin typeface="Segoe UI Light" panose="020B0502040204020203" pitchFamily="34" charset="0"/>
              </a:rPr>
            </a:br>
            <a:br>
              <a:rPr lang="en-GB" sz="4799" dirty="0">
                <a:latin typeface="Segoe UI Light" panose="020B0502040204020203" pitchFamily="34" charset="0"/>
              </a:rPr>
            </a:br>
            <a:r>
              <a:rPr lang="en-GB" sz="2400" dirty="0">
                <a:latin typeface="Segoe UI Light" panose="020B0502040204020203" pitchFamily="34" charset="0"/>
              </a:rPr>
              <a:t>(Similar to Scala extractors, designed at the same time in loose cooperation)</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92127951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http://blogs.msdn.com/cfs-file.ashx/__key/communityserver-blogs-components-weblogfiles/00-00-01-39-71-metablogapi/0842.patterns_5F00_02D74B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12" y="1562100"/>
            <a:ext cx="8326858" cy="32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5590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831273" y="360218"/>
            <a:ext cx="10363200" cy="6647974"/>
          </a:xfrm>
          <a:prstGeom prst="rect">
            <a:avLst/>
          </a:prstGeom>
          <a:noFill/>
        </p:spPr>
        <p:txBody>
          <a:bodyPr wrap="square" lIns="0" tIns="0" rIns="0" bIns="0" rtlCol="0">
            <a:spAutoFit/>
          </a:bodyPr>
          <a:lstStyle/>
          <a:p>
            <a:r>
              <a:rPr lang="en-GB" sz="1600" dirty="0">
                <a:solidFill>
                  <a:srgbClr val="0000FF"/>
                </a:solidFill>
                <a:highlight>
                  <a:srgbClr val="FFFFFF"/>
                </a:highlight>
                <a:latin typeface="Consolas" panose="020B0609020204030204" pitchFamily="49" charset="0"/>
              </a:rPr>
              <a:t>module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BasicPatterns</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(|Value|_|)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Const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TypeLambda</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(|Lambda|_|)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(|Application|_|)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IfThenElse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(|Let|_|)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LetRec</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NewRecord</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NewUnionCase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NewTuple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TupleGet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err="1">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29839808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273" y="360218"/>
            <a:ext cx="10363200" cy="5539978"/>
          </a:xfrm>
          <a:prstGeom prst="rect">
            <a:avLst/>
          </a:prstGeom>
          <a:noFill/>
        </p:spPr>
        <p:txBody>
          <a:bodyPr wrap="square" lIns="0" tIns="0" rIns="0" bIns="0" rtlCol="0">
            <a:spAutoFit/>
          </a:bodyPr>
          <a:lstStyle/>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Some(</a:t>
            </a:r>
            <a:r>
              <a:rPr lang="en-GB" dirty="0" err="1">
                <a:solidFill>
                  <a:srgbClr val="000000"/>
                </a:solidFill>
                <a:highlight>
                  <a:srgbClr val="FFFFFF"/>
                </a:highlight>
                <a:latin typeface="Consolas" panose="020B0609020204030204" pitchFamily="49" charset="0"/>
              </a:rPr>
              <a:t>t.CSharpKind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t.Identifier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SyntaxKind.IdentifierName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SyntaxKind.QualifiedName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p:txBody>
      </p:sp>
    </p:spTree>
    <p:extLst>
      <p:ext uri="{BB962C8B-B14F-4D97-AF65-F5344CB8AC3E}">
        <p14:creationId xmlns:p14="http://schemas.microsoft.com/office/powerpoint/2010/main" val="3636669480"/>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102260"/>
          </a:xfrm>
        </p:spPr>
        <p:txBody>
          <a:bodyPr/>
          <a:lstStyle/>
          <a:p>
            <a:r>
              <a:rPr lang="en-GB" sz="4799" dirty="0">
                <a:latin typeface="Segoe UI Light" panose="020B0502040204020203" pitchFamily="34" charset="0"/>
              </a:rPr>
              <a:t>Relaxation Achieved </a:t>
            </a:r>
            <a:r>
              <a:rPr lang="en-GB" sz="4800" dirty="0">
                <a:solidFill>
                  <a:srgbClr val="59D01E"/>
                </a:solidFill>
                <a:latin typeface="Segoe UI Light" panose="020B0502040204020203" pitchFamily="34" charset="0"/>
              </a:rPr>
              <a:t>✔</a:t>
            </a:r>
            <a:br>
              <a:rPr lang="en-GB" sz="4799" dirty="0">
                <a:latin typeface="Segoe UI Light" panose="020B0502040204020203" pitchFamily="34" charset="0"/>
              </a:rPr>
            </a:br>
            <a:br>
              <a:rPr lang="en-GB" sz="4799" dirty="0">
                <a:latin typeface="Segoe UI Light" panose="020B0502040204020203" pitchFamily="34" charset="0"/>
              </a:rPr>
            </a:br>
            <a:r>
              <a:rPr lang="en-GB" sz="3200" dirty="0">
                <a:latin typeface="Segoe UI Light" panose="020B0502040204020203" pitchFamily="34" charset="0"/>
              </a:rPr>
              <a:t>An extremely useful mechanism that greatly expands the utility of pattern matching in the language while allowing abstraction</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Don’t leave home without them!</a:t>
            </a:r>
            <a:endParaRPr lang="en-GB" sz="3200"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Pattern Matching</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Abstraction</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19910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2336800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4489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an app in a file!</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40D36C6A-4CF6-4998-B38A-3863C6C7AC0C}"/>
              </a:ext>
            </a:extLst>
          </p:cNvPr>
          <p:cNvSpPr/>
          <p:nvPr/>
        </p:nvSpPr>
        <p:spPr bwMode="auto">
          <a:xfrm>
            <a:off x="3881482" y="768584"/>
            <a:ext cx="8232949" cy="5356379"/>
          </a:xfrm>
          <a:prstGeom prst="foldedCorner">
            <a:avLst>
              <a:gd name="adj" fmla="val 6592"/>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bool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false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endParaRPr lang="en-GB" sz="1600" dirty="0">
              <a:solidFill>
                <a:srgbClr val="608B4E"/>
              </a:solidFill>
              <a:latin typeface="Consolas" panose="020B0609020204030204" pitchFamily="49" charset="0"/>
            </a:endParaRPr>
          </a:p>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update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match</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with</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with</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view (model: Model) dispatch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model.Pressed</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then</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Xaml.abel</a:t>
            </a:r>
            <a:r>
              <a:rPr lang="en-GB" sz="1600" dirty="0">
                <a:solidFill>
                  <a:srgbClr val="D4D4D4"/>
                </a:solidFill>
                <a:latin typeface="Consolas" panose="020B0609020204030204" pitchFamily="49" charset="0"/>
              </a:rPr>
              <a:t>(text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"I was pressed!"</a:t>
            </a:r>
            <a:r>
              <a:rPr lang="en-GB" sz="1600" dirty="0">
                <a:solidFill>
                  <a:srgbClr val="D4D4D4"/>
                </a:solidFill>
                <a:latin typeface="Consolas" panose="020B0609020204030204" pitchFamily="49" charset="0"/>
              </a:rPr>
              <a:t>)</a:t>
            </a:r>
          </a:p>
          <a:p>
            <a:r>
              <a:rPr lang="en-GB" sz="1600" dirty="0">
                <a:solidFill>
                  <a:srgbClr val="569CD6"/>
                </a:solidFill>
                <a:latin typeface="Consolas" panose="020B0609020204030204" pitchFamily="49" charset="0"/>
              </a:rPr>
              <a:t>  else</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Xaml.Button</a:t>
            </a:r>
            <a:r>
              <a:rPr lang="en-GB" sz="1600" dirty="0">
                <a:solidFill>
                  <a:srgbClr val="D4D4D4"/>
                </a:solidFill>
                <a:latin typeface="Consolas" panose="020B0609020204030204" pitchFamily="49" charset="0"/>
              </a:rPr>
              <a:t>(text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"Press Me!"</a:t>
            </a:r>
            <a:r>
              <a:rPr lang="en-GB" sz="1600" dirty="0">
                <a:solidFill>
                  <a:srgbClr val="D4D4D4"/>
                </a:solidFill>
                <a:latin typeface="Consolas" panose="020B0609020204030204" pitchFamily="49" charset="0"/>
              </a:rPr>
              <a:t>, command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dispatch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App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inherit</a:t>
            </a:r>
            <a:r>
              <a:rPr lang="en-GB" sz="1600" dirty="0">
                <a:solidFill>
                  <a:srgbClr val="D4D4D4"/>
                </a:solidFill>
                <a:latin typeface="Consolas" panose="020B0609020204030204" pitchFamily="49" charset="0"/>
              </a:rPr>
              <a:t> Application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Program.run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D4D4D4"/>
                </a:solidFill>
                <a:latin typeface="Consolas" panose="020B0609020204030204" pitchFamily="49" charset="0"/>
              </a:rPr>
              <a:t> update view</a:t>
            </a:r>
            <a:endParaRPr lang="en-GB" sz="1600" b="0" dirty="0">
              <a:solidFill>
                <a:srgbClr val="D4D4D4"/>
              </a:solidFill>
              <a:effectLst/>
              <a:latin typeface="Consolas" panose="020B0609020204030204" pitchFamily="49" charset="0"/>
            </a:endParaRPr>
          </a:p>
        </p:txBody>
      </p:sp>
      <p:sp>
        <p:nvSpPr>
          <p:cNvPr id="5" name="Rectangular Callout 3">
            <a:extLst>
              <a:ext uri="{FF2B5EF4-FFF2-40B4-BE49-F238E27FC236}">
                <a16:creationId xmlns:a16="http://schemas.microsoft.com/office/drawing/2014/main" id="{AE134251-D7EC-4024-BA8A-ECBCB6A1B2C6}"/>
              </a:ext>
            </a:extLst>
          </p:cNvPr>
          <p:cNvSpPr/>
          <p:nvPr/>
        </p:nvSpPr>
        <p:spPr>
          <a:xfrm>
            <a:off x="5069541" y="196205"/>
            <a:ext cx="5856833" cy="584775"/>
          </a:xfrm>
          <a:prstGeom prst="wedgeRectCallout">
            <a:avLst>
              <a:gd name="adj1" fmla="val -38006"/>
              <a:gd name="adj2" fmla="val 36455"/>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full Xamarin mobile app</a:t>
            </a:r>
          </a:p>
        </p:txBody>
      </p:sp>
      <p:sp>
        <p:nvSpPr>
          <p:cNvPr id="6" name="Rectangular Callout 3">
            <a:extLst>
              <a:ext uri="{FF2B5EF4-FFF2-40B4-BE49-F238E27FC236}">
                <a16:creationId xmlns:a16="http://schemas.microsoft.com/office/drawing/2014/main" id="{EA88DFA2-ED90-41FA-A53A-320848D50A3A}"/>
              </a:ext>
            </a:extLst>
          </p:cNvPr>
          <p:cNvSpPr/>
          <p:nvPr/>
        </p:nvSpPr>
        <p:spPr>
          <a:xfrm>
            <a:off x="8392550" y="1101559"/>
            <a:ext cx="2169398" cy="400110"/>
          </a:xfrm>
          <a:prstGeom prst="wedgeRectCallout">
            <a:avLst>
              <a:gd name="adj1" fmla="val -134499"/>
              <a:gd name="adj2" fmla="val -7217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messages</a:t>
            </a:r>
          </a:p>
        </p:txBody>
      </p:sp>
      <p:sp>
        <p:nvSpPr>
          <p:cNvPr id="7" name="Rectangular Callout 3">
            <a:extLst>
              <a:ext uri="{FF2B5EF4-FFF2-40B4-BE49-F238E27FC236}">
                <a16:creationId xmlns:a16="http://schemas.microsoft.com/office/drawing/2014/main" id="{C6CB3F38-248A-46D0-A43A-B24077A49A35}"/>
              </a:ext>
            </a:extLst>
          </p:cNvPr>
          <p:cNvSpPr/>
          <p:nvPr/>
        </p:nvSpPr>
        <p:spPr>
          <a:xfrm>
            <a:off x="8943017" y="2254067"/>
            <a:ext cx="2169398" cy="400110"/>
          </a:xfrm>
          <a:prstGeom prst="wedgeRectCallout">
            <a:avLst>
              <a:gd name="adj1" fmla="val -94296"/>
              <a:gd name="adj2" fmla="val -7920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initial model</a:t>
            </a:r>
          </a:p>
        </p:txBody>
      </p:sp>
      <p:sp>
        <p:nvSpPr>
          <p:cNvPr id="8" name="Rectangular Callout 3">
            <a:extLst>
              <a:ext uri="{FF2B5EF4-FFF2-40B4-BE49-F238E27FC236}">
                <a16:creationId xmlns:a16="http://schemas.microsoft.com/office/drawing/2014/main" id="{AEB8177A-0EA6-46BD-8EAC-9F3FF6F6AF77}"/>
              </a:ext>
            </a:extLst>
          </p:cNvPr>
          <p:cNvSpPr/>
          <p:nvPr/>
        </p:nvSpPr>
        <p:spPr>
          <a:xfrm>
            <a:off x="8567212" y="3374093"/>
            <a:ext cx="2800100"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update function</a:t>
            </a:r>
          </a:p>
        </p:txBody>
      </p:sp>
      <p:sp>
        <p:nvSpPr>
          <p:cNvPr id="9" name="Rectangular Callout 3">
            <a:extLst>
              <a:ext uri="{FF2B5EF4-FFF2-40B4-BE49-F238E27FC236}">
                <a16:creationId xmlns:a16="http://schemas.microsoft.com/office/drawing/2014/main" id="{10075680-0049-4B23-9BFB-2FEB348A0C9C}"/>
              </a:ext>
            </a:extLst>
          </p:cNvPr>
          <p:cNvSpPr/>
          <p:nvPr/>
        </p:nvSpPr>
        <p:spPr>
          <a:xfrm>
            <a:off x="8784076" y="4076441"/>
            <a:ext cx="2333509"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dynamic view</a:t>
            </a:r>
          </a:p>
        </p:txBody>
      </p:sp>
      <p:sp>
        <p:nvSpPr>
          <p:cNvPr id="10" name="Rectangular Callout 3">
            <a:extLst>
              <a:ext uri="{FF2B5EF4-FFF2-40B4-BE49-F238E27FC236}">
                <a16:creationId xmlns:a16="http://schemas.microsoft.com/office/drawing/2014/main" id="{EB614004-25CC-4C4C-975A-0CE09DCDA7F8}"/>
              </a:ext>
            </a:extLst>
          </p:cNvPr>
          <p:cNvSpPr/>
          <p:nvPr/>
        </p:nvSpPr>
        <p:spPr>
          <a:xfrm>
            <a:off x="8251861" y="5247290"/>
            <a:ext cx="2800100" cy="400110"/>
          </a:xfrm>
          <a:prstGeom prst="wedgeRectCallout">
            <a:avLst>
              <a:gd name="adj1" fmla="val -67469"/>
              <a:gd name="adj2" fmla="val -26463"/>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err="1"/>
              <a:t>Host+run</a:t>
            </a:r>
            <a:endParaRPr lang="en-GB" sz="2000" dirty="0"/>
          </a:p>
        </p:txBody>
      </p:sp>
      <p:sp>
        <p:nvSpPr>
          <p:cNvPr id="11" name="Rectangle 10">
            <a:extLst>
              <a:ext uri="{FF2B5EF4-FFF2-40B4-BE49-F238E27FC236}">
                <a16:creationId xmlns:a16="http://schemas.microsoft.com/office/drawing/2014/main" id="{17AC35CC-B40C-499F-89E9-254134A1B252}"/>
              </a:ext>
            </a:extLst>
          </p:cNvPr>
          <p:cNvSpPr/>
          <p:nvPr/>
        </p:nvSpPr>
        <p:spPr>
          <a:xfrm>
            <a:off x="494464" y="6240175"/>
            <a:ext cx="9157447" cy="523220"/>
          </a:xfrm>
          <a:prstGeom prst="rect">
            <a:avLst/>
          </a:prstGeom>
        </p:spPr>
        <p:txBody>
          <a:bodyPr wrap="square">
            <a:spAutoFit/>
          </a:bodyPr>
          <a:lstStyle/>
          <a:p>
            <a:r>
              <a:rPr lang="en-GB" sz="2800" dirty="0">
                <a:hlinkClick r:id="rId2"/>
              </a:rPr>
              <a:t>github.com/fsprojects/Elmish.XamarinForms/</a:t>
            </a:r>
            <a:r>
              <a:rPr lang="en-GB" sz="2800" dirty="0"/>
              <a:t> </a:t>
            </a:r>
          </a:p>
        </p:txBody>
      </p:sp>
      <p:sp>
        <p:nvSpPr>
          <p:cNvPr id="13" name="Rectangular Callout 3">
            <a:extLst>
              <a:ext uri="{FF2B5EF4-FFF2-40B4-BE49-F238E27FC236}">
                <a16:creationId xmlns:a16="http://schemas.microsoft.com/office/drawing/2014/main" id="{C398ECAA-D835-4BF6-A163-4BCF65A22657}"/>
              </a:ext>
            </a:extLst>
          </p:cNvPr>
          <p:cNvSpPr/>
          <p:nvPr/>
        </p:nvSpPr>
        <p:spPr>
          <a:xfrm>
            <a:off x="8588313" y="1661572"/>
            <a:ext cx="2169398" cy="400110"/>
          </a:xfrm>
          <a:prstGeom prst="wedgeRectCallout">
            <a:avLst>
              <a:gd name="adj1" fmla="val -97537"/>
              <a:gd name="adj2" fmla="val -86234"/>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model</a:t>
            </a:r>
          </a:p>
        </p:txBody>
      </p:sp>
    </p:spTree>
    <p:extLst>
      <p:ext uri="{BB962C8B-B14F-4D97-AF65-F5344CB8AC3E}">
        <p14:creationId xmlns:p14="http://schemas.microsoft.com/office/powerpoint/2010/main" val="1157704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a:latin typeface="Segoe UI Light" panose="020B0502040204020203" pitchFamily="34" charset="0"/>
                <a:cs typeface="Segoe UI Light" panose="020B0502040204020203" pitchFamily="34" charset="0"/>
              </a:rPr>
              <a:t>The F# Approach (also Scala, Swift,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Embrace industry-standard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 and influence them. Keep </a:t>
            </a:r>
            <a:r>
              <a:rPr lang="en-GB" sz="32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exosystem</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an appropriate distance. Design with end-to-end </a:t>
            </a:r>
            <a:r>
              <a:rPr lang="en-GB" sz="32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in mind. Compromise where needed.</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606869" y="4205483"/>
            <a:ext cx="5509340" cy="1571394"/>
          </a:xfrm>
          <a:prstGeom prst="rect">
            <a:avLst/>
          </a:prstGeom>
          <a:ln>
            <a:solidFill>
              <a:schemeClr val="accent1"/>
            </a:solidFill>
          </a:ln>
        </p:spPr>
      </p:pic>
    </p:spTree>
    <p:extLst>
      <p:ext uri="{BB962C8B-B14F-4D97-AF65-F5344CB8AC3E}">
        <p14:creationId xmlns:p14="http://schemas.microsoft.com/office/powerpoint/2010/main" val="280761942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Segoe UI Light" panose="020B0502040204020203" pitchFamily="34" charset="0"/>
              </a:rPr>
              <a:t>In Conclusion – Some Observations</a:t>
            </a:r>
          </a:p>
        </p:txBody>
      </p:sp>
      <p:sp>
        <p:nvSpPr>
          <p:cNvPr id="5" name="Title 3"/>
          <p:cNvSpPr txBox="1">
            <a:spLocks/>
          </p:cNvSpPr>
          <p:nvPr/>
        </p:nvSpPr>
        <p:spPr>
          <a:xfrm>
            <a:off x="495165" y="1613008"/>
            <a:ext cx="11176000" cy="4985980"/>
          </a:xfrm>
          <a:prstGeom prst="rect">
            <a:avLst/>
          </a:prstGeom>
        </p:spPr>
        <p:txBody>
          <a:bodyPr vert="horz" wrap="square" lIns="0" tIns="0" rIns="0" bIns="0" rtlCol="0" anchor="t">
            <a:spAutoFit/>
          </a:bodyPr>
          <a:lstStyle>
            <a:lvl1pPr algn="l"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ctr"/>
            <a:r>
              <a:rPr lang="en-GB" sz="3600" dirty="0">
                <a:latin typeface="Segoe UI Light" panose="020B0502040204020203" pitchFamily="34" charset="0"/>
              </a:rPr>
              <a:t>“Language culture matters more than language features”</a:t>
            </a: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r>
              <a:rPr lang="en-GB" sz="3600" dirty="0">
                <a:latin typeface="Segoe UI Light" panose="020B0502040204020203" pitchFamily="34" charset="0"/>
              </a:rPr>
              <a:t>But if it’s so important, who studies it?</a:t>
            </a:r>
          </a:p>
          <a:p>
            <a:pPr algn="ctr"/>
            <a:endParaRPr lang="en-GB" sz="3600" dirty="0">
              <a:latin typeface="Segoe UI Light" panose="020B0502040204020203" pitchFamily="34" charset="0"/>
            </a:endParaRPr>
          </a:p>
        </p:txBody>
      </p:sp>
      <p:pic>
        <p:nvPicPr>
          <p:cNvPr id="2" name="Picture 1"/>
          <p:cNvPicPr>
            <a:picLocks noChangeAspect="1"/>
          </p:cNvPicPr>
          <p:nvPr/>
        </p:nvPicPr>
        <p:blipFill>
          <a:blip r:embed="rId2"/>
          <a:stretch>
            <a:fillRect/>
          </a:stretch>
        </p:blipFill>
        <p:spPr>
          <a:xfrm>
            <a:off x="3242468" y="2603136"/>
            <a:ext cx="5705475" cy="2533650"/>
          </a:xfrm>
          <a:prstGeom prst="rect">
            <a:avLst/>
          </a:prstGeom>
          <a:ln>
            <a:solidFill>
              <a:schemeClr val="accent1"/>
            </a:solidFill>
          </a:ln>
        </p:spPr>
      </p:pic>
    </p:spTree>
    <p:extLst>
      <p:ext uri="{BB962C8B-B14F-4D97-AF65-F5344CB8AC3E}">
        <p14:creationId xmlns:p14="http://schemas.microsoft.com/office/powerpoint/2010/main" val="67143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958452" y="329330"/>
            <a:ext cx="10275097" cy="6199340"/>
          </a:xfrm>
          <a:prstGeom prst="rect">
            <a:avLst/>
          </a:prstGeom>
        </p:spPr>
      </p:pic>
    </p:spTree>
    <p:extLst>
      <p:ext uri="{BB962C8B-B14F-4D97-AF65-F5344CB8AC3E}">
        <p14:creationId xmlns:p14="http://schemas.microsoft.com/office/powerpoint/2010/main" val="4147541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248" y="228600"/>
            <a:ext cx="11151917" cy="609398"/>
          </a:xfrm>
        </p:spPr>
        <p:txBody>
          <a:bodyPr/>
          <a:lstStyle/>
          <a:p>
            <a:r>
              <a:rPr lang="en-US" sz="4400" dirty="0">
                <a:latin typeface="Segoe UI Light" panose="020B0502040204020203" pitchFamily="34" charset="0"/>
                <a:cs typeface="Segoe UI Light" panose="020B0502040204020203" pitchFamily="34" charset="0"/>
              </a:rPr>
              <a:t>Data is like water…</a:t>
            </a:r>
          </a:p>
        </p:txBody>
      </p:sp>
      <p:sp>
        <p:nvSpPr>
          <p:cNvPr id="2" name="Text Placeholder 1"/>
          <p:cNvSpPr>
            <a:spLocks noGrp="1"/>
          </p:cNvSpPr>
          <p:nvPr>
            <p:ph type="body" sz="quarter" idx="10"/>
          </p:nvPr>
        </p:nvSpPr>
        <p:spPr>
          <a:xfrm>
            <a:off x="1040083" y="1447800"/>
            <a:ext cx="11151917" cy="3693319"/>
          </a:xfrm>
        </p:spPr>
        <p:txBody>
          <a:bodyPr/>
          <a:lstStyle/>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Everyone needs it. Everyone knows where to get it.</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Nobody is sure where it really came from, or goes to.</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…really knows its true cost, or true value.</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…likes to pay for it, or to share it.</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…knows how much is wasted.</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You might get washed away by it.</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You only find out it was bad after you have drunk it.</a:t>
            </a:r>
          </a:p>
        </p:txBody>
      </p:sp>
    </p:spTree>
    <p:extLst>
      <p:ext uri="{BB962C8B-B14F-4D97-AF65-F5344CB8AC3E}">
        <p14:creationId xmlns:p14="http://schemas.microsoft.com/office/powerpoint/2010/main" val="387368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lded Corner 924687"/>
          <p:cNvSpPr>
            <a:spLocks noChangeArrowheads="1"/>
          </p:cNvSpPr>
          <p:nvPr/>
        </p:nvSpPr>
        <p:spPr bwMode="auto">
          <a:xfrm>
            <a:off x="1643050" y="1214422"/>
            <a:ext cx="8858280" cy="5486340"/>
          </a:xfrm>
          <a:prstGeom prst="foldedCorner">
            <a:avLst>
              <a:gd name="adj" fmla="val 12500"/>
            </a:avLst>
          </a:prstGeom>
          <a:solidFill>
            <a:schemeClr val="accent2">
              <a:lumMod val="20000"/>
              <a:lumOff val="80000"/>
            </a:schemeClr>
          </a:solidFill>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rec</a:t>
            </a:r>
            <a:r>
              <a:rPr lang="en-GB" sz="1400" dirty="0">
                <a:latin typeface="Lucida Console"/>
                <a:ea typeface="Calibri"/>
                <a:cs typeface="Times New Roman"/>
              </a:rPr>
              <a:t>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typ:System.Type</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if</a:t>
            </a:r>
            <a:r>
              <a:rPr lang="en-GB" sz="1400" dirty="0">
                <a:latin typeface="Lucida Console"/>
                <a:ea typeface="Calibri"/>
                <a:cs typeface="Times New Roman"/>
              </a:rPr>
              <a:t> </a:t>
            </a:r>
            <a:r>
              <a:rPr lang="en-GB" sz="1400" dirty="0" err="1">
                <a:latin typeface="Lucida Console"/>
                <a:ea typeface="Calibri"/>
                <a:cs typeface="Times New Roman"/>
              </a:rPr>
              <a:t>typ.IsGenericType</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con = </a:t>
            </a:r>
            <a:r>
              <a:rPr lang="en-GB" sz="1400" dirty="0" err="1">
                <a:latin typeface="Lucida Console"/>
                <a:ea typeface="Calibri"/>
                <a:cs typeface="Times New Roman"/>
              </a:rPr>
              <a:t>typ.GetGenericTypeDefinition</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args</a:t>
            </a:r>
            <a:r>
              <a:rPr lang="en-GB" sz="1400" dirty="0">
                <a:latin typeface="Lucida Console"/>
                <a:ea typeface="Calibri"/>
                <a:cs typeface="Times New Roman"/>
              </a:rPr>
              <a:t> = </a:t>
            </a:r>
            <a:r>
              <a:rPr lang="en-GB" sz="1400" dirty="0" err="1">
                <a:latin typeface="Lucida Console"/>
                <a:ea typeface="Calibri"/>
                <a:cs typeface="Times New Roman"/>
              </a:rPr>
              <a:t>typ.GetGenericArguments</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con.Name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not </a:t>
            </a:r>
            <a:r>
              <a:rPr lang="en-GB" sz="1400" dirty="0" err="1">
                <a:latin typeface="Lucida Console"/>
                <a:ea typeface="Calibri"/>
                <a:cs typeface="Times New Roman"/>
              </a:rPr>
              <a:t>typ.HasElementType</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typ.Name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typ.IsArray</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err="1">
                <a:latin typeface="Lucida Console"/>
                <a:ea typeface="Calibri"/>
                <a:cs typeface="Times New Roman"/>
              </a:rPr>
              <a:t>typ.GetElementType</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rank = </a:t>
            </a:r>
            <a:r>
              <a:rPr lang="en-GB" sz="1400" dirty="0" err="1">
                <a:latin typeface="Lucida Console"/>
                <a:ea typeface="Calibri"/>
                <a:cs typeface="Times New Roman"/>
              </a:rPr>
              <a:t>typ.GetArrayRank</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"(Array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typ.IsByRef</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err="1">
                <a:latin typeface="Lucida Console"/>
                <a:ea typeface="Calibri"/>
                <a:cs typeface="Times New Roman"/>
              </a:rPr>
              <a:t>typ.GetElementType</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ByRef</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typ.IsPointer</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err="1">
                <a:latin typeface="Lucida Console"/>
                <a:ea typeface="Calibri"/>
                <a:cs typeface="Times New Roman"/>
              </a:rPr>
              <a:t>typ.GetElementType</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Ptr</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typ.IsGenericParameter</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pos = </a:t>
            </a:r>
            <a:r>
              <a:rPr lang="en-GB" sz="1400" dirty="0" err="1">
                <a:latin typeface="Lucida Console"/>
                <a:ea typeface="Calibri"/>
                <a:cs typeface="Times New Roman"/>
              </a:rPr>
              <a:t>typ.GenericParameterPosition</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cxs</a:t>
            </a:r>
            <a:r>
              <a:rPr lang="en-GB" sz="1400" dirty="0">
                <a:latin typeface="Lucida Console"/>
                <a:ea typeface="Calibri"/>
                <a:cs typeface="Times New Roman"/>
              </a:rPr>
              <a:t> = </a:t>
            </a:r>
            <a:r>
              <a:rPr lang="en-GB" sz="1400" dirty="0" err="1">
                <a:latin typeface="Lucida Console"/>
                <a:ea typeface="Calibri"/>
                <a:cs typeface="Times New Roman"/>
              </a:rPr>
              <a:t>typ.GetGenericParameterConstraints</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Param</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else</a:t>
            </a:r>
            <a:r>
              <a:rPr lang="en-GB" sz="1400" dirty="0">
                <a:latin typeface="Lucida Console"/>
                <a:ea typeface="Calibri"/>
                <a:cs typeface="Times New Roman"/>
              </a:rPr>
              <a:t> </a:t>
            </a:r>
            <a:r>
              <a:rPr lang="en-GB" sz="1400" dirty="0" err="1">
                <a:latin typeface="Lucida Console"/>
                <a:ea typeface="Calibri"/>
                <a:cs typeface="Times New Roman"/>
              </a:rPr>
              <a:t>failwith</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"Docs says this can't happen"</a:t>
            </a:r>
            <a:endParaRPr lang="en-GB" sz="1400" dirty="0">
              <a:latin typeface="Calibri"/>
              <a:ea typeface="Calibri"/>
              <a:cs typeface="Times New Roman"/>
            </a:endParaRPr>
          </a:p>
        </p:txBody>
      </p:sp>
      <p:sp>
        <p:nvSpPr>
          <p:cNvPr id="2" name="Title 1"/>
          <p:cNvSpPr>
            <a:spLocks noGrp="1"/>
          </p:cNvSpPr>
          <p:nvPr>
            <p:ph type="title"/>
          </p:nvPr>
        </p:nvSpPr>
        <p:spPr/>
        <p:txBody>
          <a:bodyPr/>
          <a:lstStyle/>
          <a:p>
            <a:r>
              <a:rPr lang="en-GB" dirty="0"/>
              <a:t>Total Recognizers</a:t>
            </a:r>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0" y="1214422"/>
            <a:ext cx="8858280" cy="2970312"/>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a:solidFill>
                  <a:srgbClr val="0000FF"/>
                </a:solidFill>
                <a:latin typeface="Lucida Console"/>
                <a:ea typeface="Calibri"/>
                <a:cs typeface="Times New Roman"/>
              </a:rPr>
              <a:t>let</a:t>
            </a:r>
            <a:r>
              <a:rPr lang="en-GB" sz="1400">
                <a:latin typeface="Lucida Console"/>
                <a:ea typeface="Calibri"/>
                <a:cs typeface="Times New Roman"/>
              </a:rPr>
              <a:t> (|Named|Array|ByRef|Ptr|Param|) (typ : System.Type) =</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if</a:t>
            </a:r>
            <a:r>
              <a:rPr lang="en-GB" sz="1400">
                <a:latin typeface="Lucida Console"/>
                <a:ea typeface="Calibri"/>
                <a:cs typeface="Times New Roman"/>
              </a:rPr>
              <a:t> typ.IsGenericType        </a:t>
            </a:r>
            <a:r>
              <a:rPr lang="en-GB" sz="1400">
                <a:solidFill>
                  <a:srgbClr val="0000FF"/>
                </a:solidFill>
                <a:latin typeface="Lucida Console"/>
                <a:ea typeface="Calibri"/>
                <a:cs typeface="Times New Roman"/>
              </a:rPr>
              <a:t>then</a:t>
            </a:r>
            <a:r>
              <a:rPr lang="en-GB" sz="1400">
                <a:latin typeface="Lucida Console"/>
                <a:ea typeface="Calibri"/>
                <a:cs typeface="Times New Roman"/>
              </a:rPr>
              <a:t> Named(typ.GetGenericTypeDefinition(), </a:t>
            </a:r>
            <a:endParaRPr lang="en-GB" sz="1000">
              <a:latin typeface="Calibri"/>
              <a:ea typeface="Calibri"/>
              <a:cs typeface="Times New Roman"/>
            </a:endParaRPr>
          </a:p>
          <a:p>
            <a:r>
              <a:rPr lang="en-GB" sz="1400">
                <a:latin typeface="Lucida Console"/>
                <a:ea typeface="Calibri"/>
                <a:cs typeface="Times New Roman"/>
              </a:rPr>
              <a:t>                                           typ.GetGenericArguments())</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not typ.HasElementType </a:t>
            </a:r>
            <a:r>
              <a:rPr lang="en-GB" sz="1400">
                <a:solidFill>
                  <a:srgbClr val="0000FF"/>
                </a:solidFill>
                <a:latin typeface="Lucida Console"/>
                <a:ea typeface="Calibri"/>
                <a:cs typeface="Times New Roman"/>
              </a:rPr>
              <a:t>then</a:t>
            </a:r>
            <a:r>
              <a:rPr lang="en-GB" sz="1400">
                <a:latin typeface="Lucida Console"/>
                <a:ea typeface="Calibri"/>
                <a:cs typeface="Times New Roman"/>
              </a:rPr>
              <a:t> Named(typ, [| |])</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typ.IsArray            </a:t>
            </a:r>
            <a:r>
              <a:rPr lang="en-GB" sz="1400">
                <a:solidFill>
                  <a:srgbClr val="0000FF"/>
                </a:solidFill>
                <a:latin typeface="Lucida Console"/>
                <a:ea typeface="Calibri"/>
                <a:cs typeface="Times New Roman"/>
              </a:rPr>
              <a:t>then</a:t>
            </a:r>
            <a:r>
              <a:rPr lang="en-GB" sz="1400">
                <a:latin typeface="Lucida Console"/>
                <a:ea typeface="Calibri"/>
                <a:cs typeface="Times New Roman"/>
              </a:rPr>
              <a:t> Array(typ.GetElementType(), </a:t>
            </a:r>
            <a:endParaRPr lang="en-GB" sz="1000">
              <a:latin typeface="Calibri"/>
              <a:ea typeface="Calibri"/>
              <a:cs typeface="Times New Roman"/>
            </a:endParaRPr>
          </a:p>
          <a:p>
            <a:r>
              <a:rPr lang="en-GB" sz="1400">
                <a:latin typeface="Lucida Console"/>
                <a:ea typeface="Calibri"/>
                <a:cs typeface="Times New Roman"/>
              </a:rPr>
              <a:t>                                           typ.GetArrayRank())</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typ.IsByRef            </a:t>
            </a:r>
            <a:r>
              <a:rPr lang="en-GB" sz="1400">
                <a:solidFill>
                  <a:srgbClr val="0000FF"/>
                </a:solidFill>
                <a:latin typeface="Lucida Console"/>
                <a:ea typeface="Calibri"/>
                <a:cs typeface="Times New Roman"/>
              </a:rPr>
              <a:t>then</a:t>
            </a:r>
            <a:r>
              <a:rPr lang="en-GB" sz="1400">
                <a:latin typeface="Lucida Console"/>
                <a:ea typeface="Calibri"/>
                <a:cs typeface="Times New Roman"/>
              </a:rPr>
              <a:t> ByRef(typ.GetElementType())</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typ.IsPointer          </a:t>
            </a:r>
            <a:r>
              <a:rPr lang="en-GB" sz="1400">
                <a:solidFill>
                  <a:srgbClr val="0000FF"/>
                </a:solidFill>
                <a:latin typeface="Lucida Console"/>
                <a:ea typeface="Calibri"/>
                <a:cs typeface="Times New Roman"/>
              </a:rPr>
              <a:t>then</a:t>
            </a:r>
            <a:r>
              <a:rPr lang="en-GB" sz="1400">
                <a:latin typeface="Lucida Console"/>
                <a:ea typeface="Calibri"/>
                <a:cs typeface="Times New Roman"/>
              </a:rPr>
              <a:t> Ptr(typ.GetElementType())</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typ.IsGenericParameter </a:t>
            </a:r>
            <a:r>
              <a:rPr lang="en-GB" sz="1400">
                <a:solidFill>
                  <a:srgbClr val="0000FF"/>
                </a:solidFill>
                <a:latin typeface="Lucida Console"/>
                <a:ea typeface="Calibri"/>
                <a:cs typeface="Times New Roman"/>
              </a:rPr>
              <a:t>then</a:t>
            </a:r>
            <a:r>
              <a:rPr lang="en-GB" sz="1400">
                <a:latin typeface="Lucida Console"/>
                <a:ea typeface="Calibri"/>
                <a:cs typeface="Times New Roman"/>
              </a:rPr>
              <a:t> Param(typ.GenericParameterPosition, </a:t>
            </a:r>
            <a:endParaRPr lang="en-GB" sz="1000">
              <a:latin typeface="Calibri"/>
              <a:ea typeface="Calibri"/>
              <a:cs typeface="Times New Roman"/>
            </a:endParaRPr>
          </a:p>
          <a:p>
            <a:r>
              <a:rPr lang="en-GB" sz="1400">
                <a:latin typeface="Lucida Console"/>
                <a:ea typeface="Calibri"/>
                <a:cs typeface="Times New Roman"/>
              </a:rPr>
              <a:t>                                           typ.GetGenericParameterConstraints())</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else</a:t>
            </a:r>
            <a:r>
              <a:rPr lang="en-GB" sz="1400">
                <a:latin typeface="Lucida Console"/>
                <a:ea typeface="Calibri"/>
                <a:cs typeface="Times New Roman"/>
              </a:rPr>
              <a:t> failwith </a:t>
            </a:r>
            <a:r>
              <a:rPr lang="en-GB" sz="1400">
                <a:solidFill>
                  <a:srgbClr val="A31515"/>
                </a:solidFill>
                <a:latin typeface="Lucida Console"/>
                <a:ea typeface="Calibri"/>
                <a:cs typeface="Times New Roman"/>
              </a:rPr>
              <a:t>“Docs says this can't happen"</a:t>
            </a:r>
            <a:endParaRPr lang="en-GB" sz="1000">
              <a:latin typeface="Calibri"/>
              <a:ea typeface="Calibri"/>
              <a:cs typeface="Times New Roman"/>
            </a:endParaRPr>
          </a:p>
          <a:p>
            <a:r>
              <a:rPr lang="en-GB" sz="1000">
                <a:latin typeface="Calibri"/>
                <a:ea typeface="Calibri"/>
                <a:cs typeface="Times New Roman"/>
              </a:rPr>
              <a:t> </a:t>
            </a:r>
            <a:endParaRPr lang="en-GB" sz="1000" dirty="0">
              <a:latin typeface="Calibri"/>
              <a:ea typeface="Calibri"/>
              <a:cs typeface="Times New Roman"/>
            </a:endParaRPr>
          </a:p>
        </p:txBody>
      </p:sp>
      <p:sp>
        <p:nvSpPr>
          <p:cNvPr id="5" name="Folded Corner 924687"/>
          <p:cNvSpPr>
            <a:spLocks noChangeArrowheads="1"/>
          </p:cNvSpPr>
          <p:nvPr/>
        </p:nvSpPr>
        <p:spPr bwMode="auto">
          <a:xfrm>
            <a:off x="1809720" y="1214423"/>
            <a:ext cx="6491334" cy="1782187"/>
          </a:xfrm>
          <a:prstGeom prst="foldedCorner">
            <a:avLst>
              <a:gd name="adj" fmla="val 12500"/>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type </a:t>
            </a:r>
            <a:r>
              <a:rPr lang="en-GB" sz="1400" dirty="0" err="1">
                <a:latin typeface="Lucida Console"/>
                <a:ea typeface="Calibri"/>
                <a:cs typeface="Times New Roman"/>
              </a:rPr>
              <a:t>System.Type</a:t>
            </a:r>
            <a:r>
              <a:rPr lang="en-GB" sz="1400" dirty="0">
                <a:latin typeface="Lucida Console"/>
                <a:ea typeface="Calibri"/>
                <a:cs typeface="Times New Roman"/>
              </a:rPr>
              <a:t> </a:t>
            </a:r>
            <a:r>
              <a:rPr lang="en-GB" sz="1600" dirty="0">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Named of </a:t>
            </a:r>
            <a:r>
              <a:rPr lang="en-GB" sz="1400" dirty="0" err="1">
                <a:latin typeface="Lucida Console"/>
                <a:ea typeface="Calibri"/>
                <a:cs typeface="Times New Roman"/>
              </a:rPr>
              <a:t>System.Type</a:t>
            </a:r>
            <a:r>
              <a:rPr lang="en-GB" sz="1400" dirty="0">
                <a:latin typeface="Lucida Console"/>
                <a:ea typeface="Calibri"/>
                <a:cs typeface="Times New Roman"/>
              </a:rPr>
              <a:t> * </a:t>
            </a:r>
            <a:r>
              <a:rPr lang="en-GB" sz="1400" dirty="0" err="1">
                <a:latin typeface="Lucida Console"/>
                <a:ea typeface="Calibri"/>
                <a:cs typeface="Times New Roman"/>
              </a:rPr>
              <a:t>System.Type</a:t>
            </a:r>
            <a:r>
              <a:rPr lang="en-GB" sz="1400" dirty="0">
                <a:latin typeface="Lucida Console"/>
                <a:ea typeface="Calibri"/>
                <a:cs typeface="Times New Roman"/>
              </a:rPr>
              <a:t>[]</a:t>
            </a:r>
          </a:p>
          <a:p>
            <a:r>
              <a:rPr lang="en-GB" sz="1400" dirty="0">
                <a:latin typeface="Lucida Console"/>
                <a:ea typeface="Calibri"/>
                <a:cs typeface="Times New Roman"/>
              </a:rPr>
              <a:t>  | Array of </a:t>
            </a:r>
            <a:r>
              <a:rPr lang="en-GB" sz="1400" dirty="0" err="1">
                <a:latin typeface="Lucida Console"/>
                <a:ea typeface="Calibri"/>
                <a:cs typeface="Times New Roman"/>
              </a:rPr>
              <a:t>System.Type</a:t>
            </a:r>
            <a:r>
              <a:rPr lang="en-GB" sz="1400" dirty="0">
                <a:latin typeface="Lucida Console"/>
                <a:ea typeface="Calibri"/>
                <a:cs typeface="Times New Roman"/>
              </a:rPr>
              <a:t> * </a:t>
            </a:r>
            <a:r>
              <a:rPr lang="en-GB" sz="1400" dirty="0" err="1">
                <a:latin typeface="Lucida Console"/>
                <a:ea typeface="Calibri"/>
                <a:cs typeface="Times New Roman"/>
              </a:rPr>
              <a:t>int</a:t>
            </a:r>
            <a:r>
              <a:rPr lang="en-GB" sz="1400" dirty="0">
                <a:latin typeface="Lucida Console"/>
                <a:ea typeface="Calibri"/>
                <a:cs typeface="Times New Roman"/>
              </a:rPr>
              <a:t> // rank</a:t>
            </a:r>
          </a:p>
          <a:p>
            <a:r>
              <a:rPr lang="en-GB" sz="1400" dirty="0">
                <a:latin typeface="Lucida Console"/>
                <a:ea typeface="Calibri"/>
                <a:cs typeface="Times New Roman"/>
              </a:rPr>
              <a:t>  | </a:t>
            </a:r>
            <a:r>
              <a:rPr lang="en-GB" sz="1400" dirty="0" err="1">
                <a:latin typeface="Lucida Console"/>
                <a:ea typeface="Calibri"/>
                <a:cs typeface="Times New Roman"/>
              </a:rPr>
              <a:t>ByRef</a:t>
            </a:r>
            <a:r>
              <a:rPr lang="en-GB" sz="1400" dirty="0">
                <a:latin typeface="Lucida Console"/>
                <a:ea typeface="Calibri"/>
                <a:cs typeface="Times New Roman"/>
              </a:rPr>
              <a:t> of </a:t>
            </a:r>
            <a:r>
              <a:rPr lang="en-GB" sz="1400" dirty="0" err="1">
                <a:latin typeface="Lucida Console"/>
                <a:ea typeface="Calibri"/>
                <a:cs typeface="Times New Roman"/>
              </a:rPr>
              <a:t>System.Type</a:t>
            </a:r>
            <a:endParaRPr lang="en-GB" sz="1400" dirty="0">
              <a:latin typeface="Lucida Console"/>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Ptr</a:t>
            </a:r>
            <a:r>
              <a:rPr lang="en-GB" sz="1400" dirty="0">
                <a:latin typeface="Lucida Console"/>
                <a:ea typeface="Calibri"/>
                <a:cs typeface="Times New Roman"/>
              </a:rPr>
              <a:t> of </a:t>
            </a:r>
            <a:r>
              <a:rPr lang="en-GB" sz="1400" dirty="0" err="1">
                <a:latin typeface="Lucida Console"/>
                <a:ea typeface="Calibri"/>
                <a:cs typeface="Times New Roman"/>
              </a:rPr>
              <a:t>System.Type</a:t>
            </a:r>
            <a:endParaRPr lang="en-GB" sz="1400" dirty="0">
              <a:latin typeface="Lucida Console"/>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GenericParam</a:t>
            </a:r>
            <a:r>
              <a:rPr lang="en-GB" sz="1400" dirty="0">
                <a:latin typeface="Lucida Console"/>
                <a:ea typeface="Calibri"/>
                <a:cs typeface="Times New Roman"/>
              </a:rPr>
              <a:t> of </a:t>
            </a:r>
            <a:r>
              <a:rPr lang="en-GB" sz="1400" dirty="0" err="1">
                <a:latin typeface="Lucida Console"/>
                <a:ea typeface="Calibri"/>
                <a:cs typeface="Times New Roman"/>
              </a:rPr>
              <a:t>int</a:t>
            </a:r>
            <a:r>
              <a:rPr lang="en-GB" sz="1400" dirty="0">
                <a:latin typeface="Lucida Console"/>
                <a:ea typeface="Calibri"/>
                <a:cs typeface="Times New Roman"/>
              </a:rPr>
              <a:t> * </a:t>
            </a:r>
            <a:r>
              <a:rPr lang="en-GB" sz="1400" dirty="0" err="1">
                <a:latin typeface="Lucida Console"/>
                <a:ea typeface="Calibri"/>
                <a:cs typeface="Times New Roman"/>
              </a:rPr>
              <a:t>System.Type</a:t>
            </a:r>
            <a:r>
              <a:rPr lang="en-GB" sz="1400" dirty="0">
                <a:latin typeface="Lucida Console"/>
                <a:ea typeface="Calibri"/>
                <a:cs typeface="Times New Roman"/>
              </a:rPr>
              <a:t>[] // constraints</a:t>
            </a:r>
          </a:p>
          <a:p>
            <a:r>
              <a:rPr lang="en-GB" sz="1000" dirty="0">
                <a:latin typeface="Calibri"/>
                <a:ea typeface="Calibri"/>
                <a:cs typeface="Times New Roman"/>
              </a:rPr>
              <a:t> </a:t>
            </a:r>
          </a:p>
        </p:txBody>
      </p:sp>
      <p:sp>
        <p:nvSpPr>
          <p:cNvPr id="7" name="Folded Corner 924687"/>
          <p:cNvSpPr>
            <a:spLocks noChangeArrowheads="1"/>
          </p:cNvSpPr>
          <p:nvPr/>
        </p:nvSpPr>
        <p:spPr bwMode="auto">
          <a:xfrm>
            <a:off x="1809720" y="4309031"/>
            <a:ext cx="6950942" cy="1817132"/>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rec</a:t>
            </a:r>
            <a:r>
              <a:rPr lang="en-GB" sz="1400" dirty="0">
                <a:latin typeface="Lucida Console"/>
                <a:ea typeface="Calibri"/>
                <a:cs typeface="Times New Roman"/>
              </a:rPr>
              <a:t>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match</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with</a:t>
            </a:r>
            <a:endParaRPr lang="en-GB" sz="1000" dirty="0">
              <a:latin typeface="Calibri"/>
              <a:ea typeface="Calibri"/>
              <a:cs typeface="Times New Roman"/>
            </a:endParaRPr>
          </a:p>
          <a:p>
            <a:r>
              <a:rPr lang="en-GB" sz="1400" dirty="0">
                <a:latin typeface="Lucida Console"/>
                <a:ea typeface="Calibri"/>
                <a:cs typeface="Times New Roman"/>
              </a:rPr>
              <a:t>    | Named (con, </a:t>
            </a:r>
            <a:r>
              <a:rPr lang="en-GB" sz="1400" dirty="0" err="1">
                <a:latin typeface="Lucida Console"/>
                <a:ea typeface="Calibri"/>
                <a:cs typeface="Times New Roman"/>
              </a:rPr>
              <a:t>args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con.Name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 Array (</a:t>
            </a:r>
            <a:r>
              <a:rPr lang="en-GB" sz="1400" dirty="0" err="1">
                <a:latin typeface="Lucida Console"/>
                <a:ea typeface="Calibri"/>
                <a:cs typeface="Times New Roman"/>
              </a:rPr>
              <a:t>arg</a:t>
            </a:r>
            <a:r>
              <a:rPr lang="en-GB" sz="1400" dirty="0">
                <a:latin typeface="Lucida Console"/>
                <a:ea typeface="Calibri"/>
                <a:cs typeface="Times New Roman"/>
              </a:rPr>
              <a:t>, rank)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"(Array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ByRef</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ByRef</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Ptr</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Ptr</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Param</a:t>
            </a:r>
            <a:r>
              <a:rPr lang="en-GB" sz="1400" dirty="0">
                <a:latin typeface="Lucida Console"/>
                <a:ea typeface="Calibri"/>
                <a:cs typeface="Times New Roman"/>
              </a:rPr>
              <a:t>(</a:t>
            </a:r>
            <a:r>
              <a:rPr lang="en-GB" sz="1400" dirty="0" err="1">
                <a:latin typeface="Lucida Console"/>
                <a:ea typeface="Calibri"/>
                <a:cs typeface="Times New Roman"/>
              </a:rPr>
              <a:t>pos,cxs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Param</a:t>
            </a:r>
            <a:r>
              <a:rPr lang="en-GB" sz="1400" dirty="0">
                <a:solidFill>
                  <a:srgbClr val="A31515"/>
                </a:solidFill>
                <a:latin typeface="Lucida Console"/>
                <a:ea typeface="Calibri"/>
                <a:cs typeface="Times New Roman"/>
              </a:rPr>
              <a:t>"</a:t>
            </a:r>
            <a:r>
              <a:rPr lang="en-GB" sz="1000" dirty="0">
                <a:latin typeface="Calibri"/>
                <a:ea typeface="Calibri"/>
                <a:cs typeface="Times New Roman"/>
              </a:rPr>
              <a:t> </a:t>
            </a:r>
          </a:p>
        </p:txBody>
      </p:sp>
      <p:sp>
        <p:nvSpPr>
          <p:cNvPr id="8" name="Rectangular Callout 7"/>
          <p:cNvSpPr/>
          <p:nvPr/>
        </p:nvSpPr>
        <p:spPr>
          <a:xfrm>
            <a:off x="6810380" y="5664498"/>
            <a:ext cx="2857520" cy="923330"/>
          </a:xfrm>
          <a:prstGeom prst="wedgeRectCallout">
            <a:avLst>
              <a:gd name="adj1" fmla="val -138531"/>
              <a:gd name="adj2" fmla="val -4498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In this case we maintain </a:t>
            </a:r>
            <a:r>
              <a:rPr lang="en-GB" b="1" u="sng" dirty="0"/>
              <a:t>completeness</a:t>
            </a:r>
            <a:r>
              <a:rPr lang="en-GB" dirty="0"/>
              <a:t> and </a:t>
            </a:r>
            <a:r>
              <a:rPr lang="en-GB" b="1" u="sng" dirty="0"/>
              <a:t>redundancy</a:t>
            </a:r>
            <a:r>
              <a:rPr lang="en-GB" dirty="0"/>
              <a:t> checking</a:t>
            </a:r>
          </a:p>
        </p:txBody>
      </p:sp>
      <p:sp>
        <p:nvSpPr>
          <p:cNvPr id="10" name="Rectangular Callout 9"/>
          <p:cNvSpPr/>
          <p:nvPr/>
        </p:nvSpPr>
        <p:spPr>
          <a:xfrm>
            <a:off x="7339014" y="955973"/>
            <a:ext cx="2871786" cy="923330"/>
          </a:xfrm>
          <a:prstGeom prst="wedgeRectCallout">
            <a:avLst>
              <a:gd name="adj1" fmla="val -104440"/>
              <a:gd name="adj2" fmla="val -11566"/>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Multiple tags </a:t>
            </a:r>
          </a:p>
          <a:p>
            <a:pPr algn="ctr"/>
            <a:r>
              <a:rPr lang="en-GB" dirty="0"/>
              <a:t>=  View</a:t>
            </a:r>
          </a:p>
          <a:p>
            <a:pPr algn="ctr"/>
            <a:r>
              <a:rPr lang="en-GB" dirty="0"/>
              <a:t>=  Total Recognizer</a:t>
            </a:r>
          </a:p>
        </p:txBody>
      </p:sp>
      <p:sp>
        <p:nvSpPr>
          <p:cNvPr id="11" name="Rectangular Callout 10"/>
          <p:cNvSpPr/>
          <p:nvPr/>
        </p:nvSpPr>
        <p:spPr>
          <a:xfrm>
            <a:off x="8953520" y="2350279"/>
            <a:ext cx="1547810" cy="646331"/>
          </a:xfrm>
          <a:prstGeom prst="wedgeRectCallout">
            <a:avLst>
              <a:gd name="adj1" fmla="val -203305"/>
              <a:gd name="adj2" fmla="val -6000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Tags can be used on RHS</a:t>
            </a:r>
          </a:p>
        </p:txBody>
      </p:sp>
      <p:sp>
        <p:nvSpPr>
          <p:cNvPr id="14" name="Rectangular Callout 13"/>
          <p:cNvSpPr/>
          <p:nvPr/>
        </p:nvSpPr>
        <p:spPr>
          <a:xfrm>
            <a:off x="7205689" y="3662701"/>
            <a:ext cx="2190731" cy="646331"/>
          </a:xfrm>
          <a:prstGeom prst="wedgeRectCallout">
            <a:avLst>
              <a:gd name="adj1" fmla="val -123591"/>
              <a:gd name="adj2" fmla="val -19450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This type is in the .NET Library</a:t>
            </a:r>
          </a:p>
        </p:txBody>
      </p:sp>
      <p:sp>
        <p:nvSpPr>
          <p:cNvPr id="15" name="Rectangular Callout 14"/>
          <p:cNvSpPr/>
          <p:nvPr/>
        </p:nvSpPr>
        <p:spPr>
          <a:xfrm>
            <a:off x="7858155" y="1461702"/>
            <a:ext cx="2190731" cy="1200329"/>
          </a:xfrm>
          <a:prstGeom prst="wedgeRectCallout">
            <a:avLst>
              <a:gd name="adj1" fmla="val -78373"/>
              <a:gd name="adj2" fmla="val 1378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Typical code to analyze and traverse a </a:t>
            </a:r>
            <a:r>
              <a:rPr lang="en-GB" dirty="0" err="1"/>
              <a:t>System.Type</a:t>
            </a:r>
            <a:r>
              <a:rPr lang="en-GB" dirty="0"/>
              <a:t> value</a:t>
            </a:r>
          </a:p>
        </p:txBody>
      </p:sp>
      <p:sp>
        <p:nvSpPr>
          <p:cNvPr id="16" name="Rectangular Callout 15"/>
          <p:cNvSpPr/>
          <p:nvPr/>
        </p:nvSpPr>
        <p:spPr>
          <a:xfrm>
            <a:off x="7665297" y="3847366"/>
            <a:ext cx="2190731" cy="923330"/>
          </a:xfrm>
          <a:prstGeom prst="wedgeRectCallout">
            <a:avLst>
              <a:gd name="adj1" fmla="val -48228"/>
              <a:gd name="adj2" fmla="val -6737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This code extracts the essence of the decomposition</a:t>
            </a:r>
          </a:p>
        </p:txBody>
      </p:sp>
    </p:spTree>
    <p:extLst>
      <p:ext uri="{BB962C8B-B14F-4D97-AF65-F5344CB8AC3E}">
        <p14:creationId xmlns:p14="http://schemas.microsoft.com/office/powerpoint/2010/main" val="2244332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
                                            <p:bg/>
                                          </p:spTgt>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4" grpId="0" animBg="1"/>
      <p:bldP spid="5" grpId="0" build="allAtOnce" animBg="1"/>
      <p:bldP spid="5" grpId="1" build="allAtOnce" animBg="1"/>
      <p:bldP spid="7" grpId="0" animBg="1"/>
      <p:bldP spid="8" grpId="0" animBg="1"/>
      <p:bldP spid="11" grpId="0" animBg="1"/>
      <p:bldP spid="11"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Active Patterns in F#</a:t>
            </a:r>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1" y="3365521"/>
            <a:ext cx="7571303" cy="1712297"/>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a:p>
            <a:endParaRPr lang="en-GB" sz="1200" dirty="0">
              <a:latin typeface="Calibri"/>
              <a:ea typeface="Calibri"/>
              <a:cs typeface="Times New Roman"/>
            </a:endParaRPr>
          </a:p>
        </p:txBody>
      </p:sp>
      <p:sp>
        <p:nvSpPr>
          <p:cNvPr id="8" name="Folded Corner 924687"/>
          <p:cNvSpPr>
            <a:spLocks noChangeArrowheads="1"/>
          </p:cNvSpPr>
          <p:nvPr/>
        </p:nvSpPr>
        <p:spPr bwMode="auto">
          <a:xfrm>
            <a:off x="1809721" y="2089592"/>
            <a:ext cx="8643997" cy="803731"/>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  (x:complex) = (</a:t>
            </a:r>
            <a:r>
              <a:rPr lang="en-GB" sz="2000" dirty="0" err="1">
                <a:latin typeface="Lucida Console"/>
                <a:ea typeface="Calibri"/>
                <a:cs typeface="Times New Roman"/>
              </a:rPr>
              <a:t>x.Real</a:t>
            </a:r>
            <a:r>
              <a:rPr lang="en-GB" sz="2000" dirty="0">
                <a:latin typeface="Lucida Console"/>
                <a:ea typeface="Calibri"/>
                <a:cs typeface="Times New Roman"/>
              </a:rPr>
              <a:t>, </a:t>
            </a:r>
            <a:r>
              <a:rPr lang="en-GB" sz="2000" dirty="0" err="1">
                <a:latin typeface="Lucida Console"/>
                <a:ea typeface="Calibri"/>
                <a:cs typeface="Times New Roman"/>
              </a:rPr>
              <a:t>x.Imaginary</a:t>
            </a:r>
            <a:r>
              <a:rPr lang="en-GB" sz="2000" dirty="0">
                <a:latin typeface="Lucida Console"/>
                <a:ea typeface="Calibri"/>
                <a:cs typeface="Times New Roman"/>
              </a:rPr>
              <a:t>)</a:t>
            </a:r>
            <a:endParaRPr lang="en-GB" sz="1200" dirty="0">
              <a:latin typeface="Calibri"/>
              <a:ea typeface="Calibri"/>
              <a:cs typeface="Times New Roman"/>
            </a:endParaRPr>
          </a:p>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(|Polar|) (x:complex) = (</a:t>
            </a:r>
            <a:r>
              <a:rPr lang="en-GB" sz="2000" dirty="0" err="1">
                <a:latin typeface="Lucida Console"/>
                <a:ea typeface="Calibri"/>
                <a:cs typeface="Times New Roman"/>
              </a:rPr>
              <a:t>x.Magnitude</a:t>
            </a:r>
            <a:r>
              <a:rPr lang="en-GB" sz="2000" dirty="0">
                <a:latin typeface="Lucida Console"/>
                <a:ea typeface="Calibri"/>
                <a:cs typeface="Times New Roman"/>
              </a:rPr>
              <a:t> , </a:t>
            </a:r>
            <a:r>
              <a:rPr lang="en-GB" sz="2000" dirty="0" err="1">
                <a:latin typeface="Lucida Console"/>
                <a:ea typeface="Calibri"/>
                <a:cs typeface="Times New Roman"/>
              </a:rPr>
              <a:t>x.Phase</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7" name="TextBox 6"/>
          <p:cNvSpPr txBox="1"/>
          <p:nvPr/>
        </p:nvSpPr>
        <p:spPr>
          <a:xfrm>
            <a:off x="6934741" y="1600200"/>
            <a:ext cx="3518977" cy="369332"/>
          </a:xfrm>
          <a:prstGeom prst="rect">
            <a:avLst/>
          </a:prstGeom>
          <a:noFill/>
        </p:spPr>
        <p:txBody>
          <a:bodyPr wrap="none" rtlCol="0">
            <a:spAutoFit/>
          </a:bodyPr>
          <a:lstStyle/>
          <a:p>
            <a:r>
              <a:rPr lang="en-GB" dirty="0"/>
              <a:t>Two views on  complex numbers</a:t>
            </a:r>
          </a:p>
        </p:txBody>
      </p:sp>
      <p:sp>
        <p:nvSpPr>
          <p:cNvPr id="9" name="Folded Corner 924687"/>
          <p:cNvSpPr>
            <a:spLocks noChangeArrowheads="1"/>
          </p:cNvSpPr>
          <p:nvPr/>
        </p:nvSpPr>
        <p:spPr bwMode="auto">
          <a:xfrm>
            <a:off x="1809720" y="3365521"/>
            <a:ext cx="5878532" cy="1712297"/>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Polar(r1,th1),Polar(r2,th2)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a:p>
            <a:r>
              <a:rPr lang="en-GB" sz="1200" dirty="0">
                <a:latin typeface="Calibri"/>
                <a:ea typeface="Calibri"/>
                <a:cs typeface="Times New Roman"/>
              </a:rPr>
              <a:t> </a:t>
            </a:r>
          </a:p>
        </p:txBody>
      </p:sp>
      <p:sp>
        <p:nvSpPr>
          <p:cNvPr id="11" name="Folded Corner 924687"/>
          <p:cNvSpPr>
            <a:spLocks noChangeArrowheads="1"/>
          </p:cNvSpPr>
          <p:nvPr/>
        </p:nvSpPr>
        <p:spPr bwMode="auto">
          <a:xfrm>
            <a:off x="1809720" y="3365521"/>
            <a:ext cx="6955750" cy="803731"/>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12" name="Folded Corner 924687"/>
          <p:cNvSpPr>
            <a:spLocks noChangeArrowheads="1"/>
          </p:cNvSpPr>
          <p:nvPr/>
        </p:nvSpPr>
        <p:spPr bwMode="auto">
          <a:xfrm>
            <a:off x="1809720" y="3365521"/>
            <a:ext cx="7725192" cy="803731"/>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(Polar(r1,th1)) (Polar(r2,th2))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p:txBody>
      </p:sp>
      <p:sp>
        <p:nvSpPr>
          <p:cNvPr id="13" name="Isosceles Triangle 12"/>
          <p:cNvSpPr/>
          <p:nvPr/>
        </p:nvSpPr>
        <p:spPr>
          <a:xfrm>
            <a:off x="3121868" y="5061860"/>
            <a:ext cx="1643074" cy="1137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p:cNvSpPr/>
          <p:nvPr/>
        </p:nvSpPr>
        <p:spPr>
          <a:xfrm>
            <a:off x="7122396" y="4988899"/>
            <a:ext cx="1643074" cy="1137265"/>
          </a:xfrm>
          <a:prstGeom prst="triangle">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5584343" y="5639184"/>
            <a:ext cx="900265" cy="439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a:off x="7122396" y="4988899"/>
            <a:ext cx="1643074" cy="1137265"/>
          </a:xfrm>
          <a:prstGeom prst="triangle">
            <a:avLst>
              <a:gd name="adj" fmla="val 5000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ular Callout 22"/>
          <p:cNvSpPr/>
          <p:nvPr/>
        </p:nvSpPr>
        <p:spPr>
          <a:xfrm>
            <a:off x="2421790" y="955973"/>
            <a:ext cx="2343152" cy="923330"/>
          </a:xfrm>
          <a:prstGeom prst="wedgeRectCallout">
            <a:avLst>
              <a:gd name="adj1" fmla="val -21526"/>
              <a:gd name="adj2" fmla="val 72104"/>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These tags are “active recognizer labels”</a:t>
            </a:r>
          </a:p>
        </p:txBody>
      </p:sp>
      <p:sp>
        <p:nvSpPr>
          <p:cNvPr id="24" name="Rectangular Callout 23"/>
          <p:cNvSpPr/>
          <p:nvPr/>
        </p:nvSpPr>
        <p:spPr>
          <a:xfrm>
            <a:off x="5313031" y="955973"/>
            <a:ext cx="2375222" cy="923330"/>
          </a:xfrm>
          <a:prstGeom prst="wedgeRectCallout">
            <a:avLst>
              <a:gd name="adj1" fmla="val -39172"/>
              <a:gd name="adj2" fmla="val 79841"/>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whole function is an “active recognizer”. </a:t>
            </a:r>
          </a:p>
        </p:txBody>
      </p:sp>
      <p:sp>
        <p:nvSpPr>
          <p:cNvPr id="25" name="Rectangular Callout 24"/>
          <p:cNvSpPr/>
          <p:nvPr/>
        </p:nvSpPr>
        <p:spPr>
          <a:xfrm>
            <a:off x="7122397" y="2719190"/>
            <a:ext cx="3331320" cy="646331"/>
          </a:xfrm>
          <a:prstGeom prst="wedgeRectCallout">
            <a:avLst>
              <a:gd name="adj1" fmla="val -25764"/>
              <a:gd name="adj2" fmla="val 4874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They are just ordinary functions with “banana names”</a:t>
            </a:r>
          </a:p>
        </p:txBody>
      </p:sp>
      <p:sp>
        <p:nvSpPr>
          <p:cNvPr id="26" name="Rectangular Callout 25"/>
          <p:cNvSpPr/>
          <p:nvPr/>
        </p:nvSpPr>
        <p:spPr>
          <a:xfrm>
            <a:off x="7122396" y="3846086"/>
            <a:ext cx="2375222" cy="1200329"/>
          </a:xfrm>
          <a:prstGeom prst="wedgeRectCallout">
            <a:avLst>
              <a:gd name="adj1" fmla="val -45855"/>
              <a:gd name="adj2" fmla="val -6068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use of active recognizer labels implicitly select and apply the function</a:t>
            </a:r>
          </a:p>
        </p:txBody>
      </p:sp>
      <p:sp>
        <p:nvSpPr>
          <p:cNvPr id="18" name="TextBox 17"/>
          <p:cNvSpPr txBox="1"/>
          <p:nvPr/>
        </p:nvSpPr>
        <p:spPr>
          <a:xfrm>
            <a:off x="5184251" y="5173160"/>
            <a:ext cx="1300356" cy="369332"/>
          </a:xfrm>
          <a:prstGeom prst="rect">
            <a:avLst/>
          </a:prstGeom>
          <a:noFill/>
        </p:spPr>
        <p:txBody>
          <a:bodyPr wrap="none" rtlCol="0">
            <a:spAutoFit/>
          </a:bodyPr>
          <a:lstStyle/>
          <a:p>
            <a:r>
              <a:rPr lang="en-GB" dirty="0">
                <a:latin typeface="Lucida Console"/>
                <a:ea typeface="Calibri"/>
                <a:cs typeface="Times New Roman"/>
              </a:rPr>
              <a:t>(|</a:t>
            </a:r>
            <a:r>
              <a:rPr lang="en-GB" dirty="0" err="1">
                <a:latin typeface="Lucida Console"/>
                <a:ea typeface="Calibri"/>
                <a:cs typeface="Times New Roman"/>
              </a:rPr>
              <a:t>Rect</a:t>
            </a:r>
            <a:r>
              <a:rPr lang="en-GB" dirty="0">
                <a:latin typeface="Lucida Console"/>
                <a:ea typeface="Calibri"/>
                <a:cs typeface="Times New Roman"/>
              </a:rPr>
              <a:t>|)</a:t>
            </a:r>
            <a:endParaRPr lang="en-GB" dirty="0"/>
          </a:p>
        </p:txBody>
      </p:sp>
      <p:sp>
        <p:nvSpPr>
          <p:cNvPr id="20" name="TextBox 19"/>
          <p:cNvSpPr txBox="1"/>
          <p:nvPr/>
        </p:nvSpPr>
        <p:spPr>
          <a:xfrm>
            <a:off x="5184251" y="5173160"/>
            <a:ext cx="1439818" cy="369332"/>
          </a:xfrm>
          <a:prstGeom prst="rect">
            <a:avLst/>
          </a:prstGeom>
          <a:noFill/>
        </p:spPr>
        <p:txBody>
          <a:bodyPr wrap="none" rtlCol="0">
            <a:spAutoFit/>
          </a:bodyPr>
          <a:lstStyle/>
          <a:p>
            <a:r>
              <a:rPr lang="en-GB" dirty="0">
                <a:latin typeface="Lucida Console"/>
                <a:ea typeface="Calibri"/>
                <a:cs typeface="Times New Roman"/>
              </a:rPr>
              <a:t>(|Polar|)</a:t>
            </a:r>
            <a:endParaRPr lang="en-GB" dirty="0"/>
          </a:p>
        </p:txBody>
      </p:sp>
    </p:spTree>
    <p:extLst>
      <p:ext uri="{BB962C8B-B14F-4D97-AF65-F5344CB8AC3E}">
        <p14:creationId xmlns:p14="http://schemas.microsoft.com/office/powerpoint/2010/main" val="2886861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P spid="13" grpId="0" animBg="1"/>
      <p:bldP spid="15" grpId="0" animBg="1"/>
      <p:bldP spid="21" grpId="0" animBg="1"/>
      <p:bldP spid="24" grpId="0" animBg="1"/>
      <p:bldP spid="25" grpId="0" animBg="1"/>
      <p:bldP spid="26" grpId="0" animBg="1"/>
      <p:bldP spid="18" grpId="0"/>
      <p:bldP spid="20" grpId="0"/>
      <p:bldP spid="20"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Recognizers</a:t>
            </a:r>
          </a:p>
        </p:txBody>
      </p:sp>
      <p:sp>
        <p:nvSpPr>
          <p:cNvPr id="5" name="Isosceles Triangle 4"/>
          <p:cNvSpPr/>
          <p:nvPr/>
        </p:nvSpPr>
        <p:spPr>
          <a:xfrm>
            <a:off x="3095604" y="4572008"/>
            <a:ext cx="2286016" cy="16430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9"/>
          <p:cNvGrpSpPr/>
          <p:nvPr/>
        </p:nvGrpSpPr>
        <p:grpSpPr>
          <a:xfrm>
            <a:off x="7096132" y="4500570"/>
            <a:ext cx="2286016" cy="1643074"/>
            <a:chOff x="4500562" y="3000372"/>
            <a:chExt cx="3429024" cy="2928958"/>
          </a:xfrm>
        </p:grpSpPr>
        <p:sp>
          <p:nvSpPr>
            <p:cNvPr id="6" name="Isosceles Triangle 5"/>
            <p:cNvSpPr/>
            <p:nvPr/>
          </p:nvSpPr>
          <p:spPr>
            <a:xfrm>
              <a:off x="4500562" y="3000372"/>
              <a:ext cx="3429024" cy="2928958"/>
            </a:xfrm>
            <a:prstGeom prst="triangle">
              <a:avLst>
                <a:gd name="adj" fmla="val 50000"/>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p:cNvSpPr/>
            <p:nvPr/>
          </p:nvSpPr>
          <p:spPr>
            <a:xfrm>
              <a:off x="5286380" y="3000372"/>
              <a:ext cx="1857388" cy="1571636"/>
            </a:xfrm>
            <a:prstGeom prst="triangle">
              <a:avLst>
                <a:gd name="adj" fmla="val 4857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p:cNvSpPr/>
            <p:nvPr/>
          </p:nvSpPr>
          <p:spPr>
            <a:xfrm>
              <a:off x="6215074" y="4572008"/>
              <a:ext cx="1714512" cy="1357322"/>
            </a:xfrm>
            <a:prstGeom prst="triangle">
              <a:avLst>
                <a:gd name="adj" fmla="val 5444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Isosceles Triangle 8"/>
            <p:cNvSpPr/>
            <p:nvPr/>
          </p:nvSpPr>
          <p:spPr>
            <a:xfrm>
              <a:off x="4500562" y="4572008"/>
              <a:ext cx="1714512" cy="1357322"/>
            </a:xfrm>
            <a:prstGeom prst="triangle">
              <a:avLst>
                <a:gd name="adj" fmla="val 4629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Straight Arrow Connector 11"/>
          <p:cNvCxnSpPr/>
          <p:nvPr/>
        </p:nvCxnSpPr>
        <p:spPr>
          <a:xfrm flipV="1">
            <a:off x="5486400" y="5357826"/>
            <a:ext cx="1252542" cy="1427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381488" y="4572009"/>
            <a:ext cx="3672800" cy="307777"/>
          </a:xfrm>
          <a:prstGeom prst="rect">
            <a:avLst/>
          </a:prstGeom>
        </p:spPr>
        <p:txBody>
          <a:bodyPr wrap="none">
            <a:spAutoFit/>
          </a:bodyPr>
          <a:lstStyle/>
          <a:p>
            <a:r>
              <a:rPr lang="en-GB" sz="1400" b="1" dirty="0">
                <a:latin typeface="Lucida Console"/>
                <a:ea typeface="Calibri"/>
                <a:cs typeface="Times New Roman"/>
              </a:rPr>
              <a:t>(|</a:t>
            </a:r>
            <a:r>
              <a:rPr lang="en-GB" sz="1400" b="1" dirty="0" err="1">
                <a:latin typeface="Lucida Console"/>
                <a:ea typeface="Calibri"/>
                <a:cs typeface="Times New Roman"/>
              </a:rPr>
              <a:t>Named|Array|ByRef|Ptr|Param</a:t>
            </a:r>
            <a:r>
              <a:rPr lang="en-GB" sz="1400" b="1" dirty="0">
                <a:latin typeface="Lucida Console"/>
                <a:ea typeface="Calibri"/>
                <a:cs typeface="Times New Roman"/>
              </a:rPr>
              <a:t>|) </a:t>
            </a:r>
            <a:endParaRPr lang="en-GB" sz="1400" b="1" dirty="0"/>
          </a:p>
        </p:txBody>
      </p:sp>
      <p:sp>
        <p:nvSpPr>
          <p:cNvPr id="13" name="Folded Corner 924687"/>
          <p:cNvSpPr>
            <a:spLocks noChangeArrowheads="1"/>
          </p:cNvSpPr>
          <p:nvPr/>
        </p:nvSpPr>
        <p:spPr bwMode="auto">
          <a:xfrm>
            <a:off x="2595538" y="2000240"/>
            <a:ext cx="6950942" cy="1817132"/>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rec</a:t>
            </a:r>
            <a:r>
              <a:rPr lang="en-GB" sz="1400" dirty="0">
                <a:latin typeface="Lucida Console"/>
                <a:ea typeface="Calibri"/>
                <a:cs typeface="Times New Roman"/>
              </a:rPr>
              <a:t>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match</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with</a:t>
            </a:r>
            <a:endParaRPr lang="en-GB" sz="1000" dirty="0">
              <a:latin typeface="Calibri"/>
              <a:ea typeface="Calibri"/>
              <a:cs typeface="Times New Roman"/>
            </a:endParaRPr>
          </a:p>
          <a:p>
            <a:r>
              <a:rPr lang="en-GB" sz="1400" dirty="0">
                <a:latin typeface="Lucida Console"/>
                <a:ea typeface="Calibri"/>
                <a:cs typeface="Times New Roman"/>
              </a:rPr>
              <a:t>    | Named (con, </a:t>
            </a:r>
            <a:r>
              <a:rPr lang="en-GB" sz="1400" dirty="0" err="1">
                <a:latin typeface="Lucida Console"/>
                <a:ea typeface="Calibri"/>
                <a:cs typeface="Times New Roman"/>
              </a:rPr>
              <a:t>args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con.Name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 Array (</a:t>
            </a:r>
            <a:r>
              <a:rPr lang="en-GB" sz="1400" dirty="0" err="1">
                <a:latin typeface="Lucida Console"/>
                <a:ea typeface="Calibri"/>
                <a:cs typeface="Times New Roman"/>
              </a:rPr>
              <a:t>arg</a:t>
            </a:r>
            <a:r>
              <a:rPr lang="en-GB" sz="1400" dirty="0">
                <a:latin typeface="Lucida Console"/>
                <a:ea typeface="Calibri"/>
                <a:cs typeface="Times New Roman"/>
              </a:rPr>
              <a:t>, rank)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"(Array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ByRef</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ByRef</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Ptr</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Ptr</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Param</a:t>
            </a:r>
            <a:r>
              <a:rPr lang="en-GB" sz="1400" dirty="0">
                <a:latin typeface="Lucida Console"/>
                <a:ea typeface="Calibri"/>
                <a:cs typeface="Times New Roman"/>
              </a:rPr>
              <a:t>(</a:t>
            </a:r>
            <a:r>
              <a:rPr lang="en-GB" sz="1400" dirty="0" err="1">
                <a:latin typeface="Lucida Console"/>
                <a:ea typeface="Calibri"/>
                <a:cs typeface="Times New Roman"/>
              </a:rPr>
              <a:t>pos,cxs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Param</a:t>
            </a:r>
            <a:r>
              <a:rPr lang="en-GB" sz="1400" dirty="0">
                <a:solidFill>
                  <a:srgbClr val="A31515"/>
                </a:solidFill>
                <a:latin typeface="Lucida Console"/>
                <a:ea typeface="Calibri"/>
                <a:cs typeface="Times New Roman"/>
              </a:rPr>
              <a:t>"</a:t>
            </a:r>
            <a:r>
              <a:rPr lang="en-GB" sz="1000" dirty="0">
                <a:latin typeface="Calibri"/>
                <a:ea typeface="Calibri"/>
                <a:cs typeface="Times New Roman"/>
              </a:rPr>
              <a:t> </a:t>
            </a:r>
          </a:p>
        </p:txBody>
      </p:sp>
    </p:spTree>
    <p:extLst>
      <p:ext uri="{BB962C8B-B14F-4D97-AF65-F5344CB8AC3E}">
        <p14:creationId xmlns:p14="http://schemas.microsoft.com/office/powerpoint/2010/main" val="505327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4"/>
            <a:ext cx="8382000" cy="1869743"/>
          </a:xfrm>
        </p:spPr>
        <p:txBody>
          <a:bodyPr/>
          <a:lstStyle/>
          <a:p>
            <a:r>
              <a:rPr lang="en-GB" dirty="0">
                <a:latin typeface="Segoe UI Light" panose="020B0502040204020203" pitchFamily="34" charset="0"/>
                <a:cs typeface="Segoe UI Light" panose="020B0502040204020203" pitchFamily="34" charset="0"/>
              </a:rPr>
              <a:t>Theme #3</a:t>
            </a:r>
            <a:br>
              <a:rPr lang="en-GB" dirty="0">
                <a:latin typeface="Segoe UI Light" panose="020B0502040204020203" pitchFamily="34" charset="0"/>
                <a:cs typeface="Segoe UI Light" panose="020B0502040204020203" pitchFamily="34" charset="0"/>
              </a:rPr>
            </a:b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Type Systems Encounter Reality</a:t>
            </a:r>
          </a:p>
        </p:txBody>
      </p:sp>
    </p:spTree>
    <p:extLst>
      <p:ext uri="{BB962C8B-B14F-4D97-AF65-F5344CB8AC3E}">
        <p14:creationId xmlns:p14="http://schemas.microsoft.com/office/powerpoint/2010/main" val="345383994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This is different…</a:t>
            </a:r>
          </a:p>
        </p:txBody>
      </p:sp>
      <p:sp>
        <p:nvSpPr>
          <p:cNvPr id="3" name="Content Placeholder 2"/>
          <p:cNvSpPr>
            <a:spLocks noGrp="1"/>
          </p:cNvSpPr>
          <p:nvPr>
            <p:ph idx="1"/>
          </p:nvPr>
        </p:nvSpPr>
        <p:spPr>
          <a:xfrm>
            <a:off x="1981203" y="1600209"/>
            <a:ext cx="8400195" cy="3888757"/>
          </a:xfrm>
        </p:spPr>
        <p:txBody>
          <a:bodyPr/>
          <a:lstStyle/>
          <a:p>
            <a:pPr marL="1511675" lvl="4" indent="0" algn="ctr">
              <a:buNone/>
            </a:pPr>
            <a:r>
              <a:rPr lang="en-GB" sz="2400" i="1" dirty="0">
                <a:latin typeface="Segoe UI Light" panose="020B0502040204020203" pitchFamily="34" charset="0"/>
                <a:cs typeface="Segoe UI Light" panose="020B0502040204020203" pitchFamily="34" charset="0"/>
              </a:rPr>
              <a:t>“The idea of </a:t>
            </a:r>
            <a:r>
              <a:rPr lang="en-GB" sz="2400" b="1" i="1" dirty="0">
                <a:solidFill>
                  <a:srgbClr val="00B050"/>
                </a:solidFill>
                <a:latin typeface="Segoe UI Light" panose="020B0502040204020203" pitchFamily="34" charset="0"/>
                <a:cs typeface="Segoe UI Light" panose="020B0502040204020203" pitchFamily="34" charset="0"/>
              </a:rPr>
              <a:t>integrating internet-scale information services </a:t>
            </a:r>
            <a:r>
              <a:rPr lang="en-GB" sz="2400" i="1" dirty="0">
                <a:solidFill>
                  <a:schemeClr val="tx1"/>
                </a:solidFill>
                <a:latin typeface="Segoe UI Light" panose="020B0502040204020203" pitchFamily="34" charset="0"/>
                <a:cs typeface="Segoe UI Light" panose="020B0502040204020203" pitchFamily="34" charset="0"/>
              </a:rPr>
              <a:t>directly into the program's variable and type space is </a:t>
            </a:r>
            <a:r>
              <a:rPr lang="en-GB" sz="2400" b="1" i="1" dirty="0">
                <a:solidFill>
                  <a:srgbClr val="00B050"/>
                </a:solidFill>
                <a:latin typeface="Segoe UI Light" panose="020B0502040204020203" pitchFamily="34" charset="0"/>
                <a:cs typeface="Segoe UI Light" panose="020B0502040204020203" pitchFamily="34" charset="0"/>
              </a:rPr>
              <a:t>probably</a:t>
            </a:r>
            <a:r>
              <a:rPr lang="en-GB" sz="2400" i="1" dirty="0">
                <a:solidFill>
                  <a:srgbClr val="00B050"/>
                </a:solidFill>
                <a:latin typeface="Segoe UI Light" panose="020B0502040204020203" pitchFamily="34" charset="0"/>
                <a:cs typeface="Segoe UI Light" panose="020B0502040204020203" pitchFamily="34" charset="0"/>
              </a:rPr>
              <a:t> </a:t>
            </a:r>
            <a:r>
              <a:rPr lang="en-GB" sz="2400" b="1" i="1" dirty="0">
                <a:solidFill>
                  <a:srgbClr val="00B050"/>
                </a:solidFill>
                <a:latin typeface="Segoe UI Light" panose="020B0502040204020203" pitchFamily="34" charset="0"/>
                <a:cs typeface="Segoe UI Light" panose="020B0502040204020203" pitchFamily="34" charset="0"/>
              </a:rPr>
              <a:t>the most innovative programming language idea </a:t>
            </a:r>
            <a:r>
              <a:rPr lang="en-GB" sz="2400" i="1" dirty="0">
                <a:solidFill>
                  <a:schemeClr val="tx1"/>
                </a:solidFill>
                <a:latin typeface="Segoe UI Light" panose="020B0502040204020203" pitchFamily="34" charset="0"/>
                <a:cs typeface="Segoe UI Light" panose="020B0502040204020203" pitchFamily="34" charset="0"/>
              </a:rPr>
              <a:t>I’ve heard of in a decade</a:t>
            </a:r>
            <a:r>
              <a:rPr lang="en-GB" sz="2400" i="1" dirty="0">
                <a:latin typeface="Segoe UI Light" panose="020B0502040204020203" pitchFamily="34" charset="0"/>
                <a:cs typeface="Segoe UI Light" panose="020B0502040204020203" pitchFamily="34" charset="0"/>
              </a:rPr>
              <a:t>”  (</a:t>
            </a:r>
            <a:r>
              <a:rPr lang="en-GB" sz="2400" dirty="0">
                <a:latin typeface="Segoe UI Light" panose="020B0502040204020203" pitchFamily="34" charset="0"/>
                <a:cs typeface="Segoe UI Light" panose="020B0502040204020203" pitchFamily="34" charset="0"/>
              </a:rPr>
              <a:t>Jim </a:t>
            </a:r>
            <a:r>
              <a:rPr lang="en-GB" sz="2400" dirty="0" err="1">
                <a:latin typeface="Segoe UI Light" panose="020B0502040204020203" pitchFamily="34" charset="0"/>
                <a:cs typeface="Segoe UI Light" panose="020B0502040204020203" pitchFamily="34" charset="0"/>
              </a:rPr>
              <a:t>Cordy</a:t>
            </a:r>
            <a:r>
              <a:rPr lang="en-GB" sz="2400" dirty="0">
                <a:latin typeface="Segoe UI Light" panose="020B0502040204020203" pitchFamily="34" charset="0"/>
                <a:cs typeface="Segoe UI Light" panose="020B0502040204020203" pitchFamily="34" charset="0"/>
              </a:rPr>
              <a:t>, Queens U</a:t>
            </a:r>
            <a:r>
              <a:rPr lang="en-GB" sz="2400" i="1" dirty="0">
                <a:latin typeface="Segoe UI Light" panose="020B0502040204020203" pitchFamily="34" charset="0"/>
                <a:cs typeface="Segoe UI Light" panose="020B0502040204020203" pitchFamily="34" charset="0"/>
              </a:rPr>
              <a:t>)</a:t>
            </a:r>
          </a:p>
          <a:p>
            <a:pPr marL="0" indent="0" algn="ctr">
              <a:buNone/>
            </a:pPr>
            <a:endParaRPr lang="en-GB" sz="1700" i="1" dirty="0">
              <a:latin typeface="Segoe UI Light" panose="020B0502040204020203" pitchFamily="34" charset="0"/>
              <a:cs typeface="Segoe UI Light" panose="020B0502040204020203" pitchFamily="34" charset="0"/>
            </a:endParaRPr>
          </a:p>
          <a:p>
            <a:pPr marL="0" indent="0">
              <a:buNone/>
            </a:pPr>
            <a:r>
              <a:rPr lang="en-GB" sz="3000" dirty="0">
                <a:latin typeface="Segoe UI Light" panose="020B0502040204020203" pitchFamily="34" charset="0"/>
                <a:cs typeface="Segoe UI Light" panose="020B0502040204020203" pitchFamily="34" charset="0"/>
              </a:rPr>
              <a:t>Perhaps, perhaps not…</a:t>
            </a:r>
          </a:p>
          <a:p>
            <a:pPr marL="0" indent="0">
              <a:buNone/>
            </a:pPr>
            <a:r>
              <a:rPr lang="en-GB" sz="3000" dirty="0">
                <a:latin typeface="Segoe UI Light" panose="020B0502040204020203" pitchFamily="34" charset="0"/>
                <a:cs typeface="Segoe UI Light" panose="020B0502040204020203" pitchFamily="34" charset="0"/>
              </a:rPr>
              <a:t>But if something so simple is perceived as so different, we need think why</a:t>
            </a:r>
          </a:p>
          <a:p>
            <a:pPr marL="0" indent="0">
              <a:buNone/>
            </a:pPr>
            <a:r>
              <a:rPr lang="en-GB" sz="3000" dirty="0">
                <a:latin typeface="Segoe UI Light" panose="020B0502040204020203" pitchFamily="34" charset="0"/>
                <a:cs typeface="Segoe UI Light" panose="020B0502040204020203" pitchFamily="34" charset="0"/>
              </a:rPr>
              <a:t>(What follows is somewhat whimsical)</a:t>
            </a:r>
          </a:p>
        </p:txBody>
      </p:sp>
    </p:spTree>
    <p:extLst>
      <p:ext uri="{BB962C8B-B14F-4D97-AF65-F5344CB8AC3E}">
        <p14:creationId xmlns:p14="http://schemas.microsoft.com/office/powerpoint/2010/main" val="85504593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This is different…</a:t>
            </a:r>
          </a:p>
        </p:txBody>
      </p:sp>
      <p:sp>
        <p:nvSpPr>
          <p:cNvPr id="3" name="Content Placeholder 2"/>
          <p:cNvSpPr>
            <a:spLocks noGrp="1"/>
          </p:cNvSpPr>
          <p:nvPr>
            <p:ph idx="1"/>
          </p:nvPr>
        </p:nvSpPr>
        <p:spPr>
          <a:xfrm>
            <a:off x="742950" y="1600208"/>
            <a:ext cx="9249383" cy="2668423"/>
          </a:xfrm>
        </p:spPr>
        <p:txBody>
          <a:bodyPr/>
          <a:lstStyle/>
          <a:p>
            <a:pPr marL="0" indent="0">
              <a:buNone/>
            </a:pPr>
            <a:r>
              <a:rPr lang="en-GB" sz="3000" dirty="0">
                <a:latin typeface="Segoe UI Light" panose="020B0502040204020203" pitchFamily="34" charset="0"/>
                <a:cs typeface="Segoe UI Light" panose="020B0502040204020203" pitchFamily="34" charset="0"/>
              </a:rPr>
              <a:t>We like to see PL systems as logical systems</a:t>
            </a:r>
          </a:p>
          <a:p>
            <a:pPr marL="0" indent="0">
              <a:buNone/>
            </a:pPr>
            <a:r>
              <a:rPr lang="en-GB" sz="3000" dirty="0">
                <a:latin typeface="Segoe UI Light" panose="020B0502040204020203" pitchFamily="34" charset="0"/>
                <a:cs typeface="Segoe UI Light" panose="020B0502040204020203" pitchFamily="34" charset="0"/>
              </a:rPr>
              <a:t>Traditional logical systems exclude interaction with reality</a:t>
            </a:r>
          </a:p>
          <a:p>
            <a:pPr marL="469761" lvl="1" indent="0">
              <a:buNone/>
            </a:pPr>
            <a:r>
              <a:rPr lang="en-GB" sz="2700" dirty="0">
                <a:latin typeface="Segoe UI Light" panose="020B0502040204020203" pitchFamily="34" charset="0"/>
                <a:cs typeface="Segoe UI Light" panose="020B0502040204020203" pitchFamily="34" charset="0"/>
              </a:rPr>
              <a:t>This is a powerful and simplifying assumption </a:t>
            </a:r>
          </a:p>
          <a:p>
            <a:pPr marL="469761" lvl="1" indent="0">
              <a:buNone/>
            </a:pPr>
            <a:r>
              <a:rPr lang="en-GB" sz="2700" dirty="0">
                <a:latin typeface="Segoe UI Light" panose="020B0502040204020203" pitchFamily="34" charset="0"/>
                <a:cs typeface="Segoe UI Light" panose="020B0502040204020203" pitchFamily="34" charset="0"/>
              </a:rPr>
              <a:t>It is also fundamentally wrong for modern applied programming languages</a:t>
            </a:r>
          </a:p>
          <a:p>
            <a:pPr lvl="1">
              <a:buFont typeface="Arial" pitchFamily="34" charset="0"/>
              <a:buChar char="•"/>
            </a:pPr>
            <a:endParaRPr lang="en-GB" sz="2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64042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33364</TotalTime>
  <Words>3544</Words>
  <Application>Microsoft Office PowerPoint</Application>
  <PresentationFormat>Widescreen</PresentationFormat>
  <Paragraphs>723</Paragraphs>
  <Slides>132</Slides>
  <Notes>1</Notes>
  <HiddenSlides>0</HiddenSlides>
  <MMClips>0</MMClips>
  <ScaleCrop>false</ScaleCrop>
  <HeadingPairs>
    <vt:vector size="6" baseType="variant">
      <vt:variant>
        <vt:lpstr>Fonts Used</vt:lpstr>
      </vt:variant>
      <vt:variant>
        <vt:i4>16</vt:i4>
      </vt:variant>
      <vt:variant>
        <vt:lpstr>Theme</vt:lpstr>
      </vt:variant>
      <vt:variant>
        <vt:i4>10</vt:i4>
      </vt:variant>
      <vt:variant>
        <vt:lpstr>Slide Titles</vt:lpstr>
      </vt:variant>
      <vt:variant>
        <vt:i4>132</vt:i4>
      </vt:variant>
    </vt:vector>
  </HeadingPairs>
  <TitlesOfParts>
    <vt:vector size="158" baseType="lpstr">
      <vt:lpstr>Arial</vt:lpstr>
      <vt:lpstr>Calibri</vt:lpstr>
      <vt:lpstr>Cambria Math</vt:lpstr>
      <vt:lpstr>Candara</vt:lpstr>
      <vt:lpstr>Consolas</vt:lpstr>
      <vt:lpstr>Courier New</vt:lpstr>
      <vt:lpstr>Helvetica</vt:lpstr>
      <vt:lpstr>Lucida Console</vt:lpstr>
      <vt:lpstr>Segoe Light</vt:lpstr>
      <vt:lpstr>Segoe UI</vt:lpstr>
      <vt:lpstr>Segoe UI Emoji</vt:lpstr>
      <vt:lpstr>Segoe UI Light</vt:lpstr>
      <vt:lpstr>Symbol</vt:lpstr>
      <vt:lpstr>Times New Roman</vt:lpstr>
      <vt:lpstr>Wingdings</vt:lpstr>
      <vt:lpstr>ZapfChancery</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5_FSharp-teched-europe-2010-v2</vt:lpstr>
      <vt:lpstr>6_FSharp-teched-europe-2010-v2</vt:lpstr>
      <vt:lpstr>PowerPoint Presentation</vt:lpstr>
      <vt:lpstr>A Gentle Stroll Through the Land of Language Design and Delivery</vt:lpstr>
      <vt:lpstr>A starting position….  The great disputes of computer science should be struggled with  They are chances to make a better, simpler, more relaxed world</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The F# Approach (also Scala, Swift, …)  Embrace industry-standard runtime layers, and influence them. Keep exosystem at an appropriate distance. Design with end-to-end interop in mind. Compromise where needed.  </vt:lpstr>
      <vt:lpstr>Relaxation Achieved, 200% ✔  ✔ Today’s FP languages are immensely interoperable while staying true to FP principles.  ✔ F# type providers raise interop to a completely new level  ✖ Some tensions remain – not all functional techniques are easily implemented on industry standard VMs </vt:lpstr>
      <vt:lpstr>PowerPoint Presentation</vt:lpstr>
      <vt:lpstr>PowerPoint Presentation</vt:lpstr>
      <vt:lpstr>TL;DR – Where we are now</vt:lpstr>
      <vt:lpstr>F# shifted to open engineering in 2014  .NET Core shifted to open engineering in 2016  In three years, we’ve come a long way!  </vt:lpstr>
      <vt:lpstr>PowerPoint Presentation</vt:lpstr>
      <vt:lpstr>The F# Compiler – 500+ Pull Requests and rising  Where to Contribute?  See fsharp.github.io  </vt:lpstr>
      <vt:lpstr>The F# Language Design Process  github.com/fsharp/fslang-design github.com/fsharp/fslang-suggestions   </vt:lpstr>
      <vt:lpstr>F# 4.0  ✔ True shift to cross-platform open engineering ✔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Morebits and pieces </vt:lpstr>
      <vt:lpstr>F# 4.5  ✔ Span&lt;T&gt; high perf type-safe non-allocating code ✔ Improved async debugging  ✔ More bits and pieces </vt:lpstr>
      <vt:lpstr>VSCode/Atom + Ionide =  Cross-Platform F# Editing Love </vt:lpstr>
      <vt:lpstr>F# and .NET Core (Linux, OSX, Windows)  dotnet new -lang F#  dotnet build  docs.microsoft.com/dotnet/core/   </vt:lpstr>
      <vt:lpstr>Fable!  fable.io  </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make it fit with the expression-oriented typed functional paradigm  but not embrace full “object-orientation” (unless you happen to be in a project using that technique) </vt:lpstr>
      <vt:lpstr>Positive Synthesis Achieved ✔  some limitations remain…  and there is one area in particular that’s worth discussing….</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PowerPoint Presentation</vt:lpstr>
      <vt:lpstr>PowerPoint Presentation</vt:lpstr>
      <vt:lpstr>We are living through an information revolution</vt:lpstr>
      <vt:lpstr>The Information Revolution</vt:lpstr>
      <vt:lpstr>We need to bring information into the language…  At internet-scale, strongly tooled, strongly typed</vt:lpstr>
      <vt:lpstr>Paradigm Locator</vt:lpstr>
      <vt:lpstr>Enter F# Type Providers….  “Just like a library”  “A design-time component that computes a space of types and methods on-demand…”  “An adaptor between data/services and the .NET type system…”  “On-demand, scalable compile-time provision of type/module definitions…”  </vt:lpstr>
      <vt:lpstr>http://fsharp.github.io/FSharp.Data/images/csv.gif   http://fsharp.github.io/FSharp.Data/images/wb.gif </vt:lpstr>
      <vt:lpstr>Theme #1 - Many Data Sources, One Mechanism</vt:lpstr>
      <vt:lpstr>SQL #1</vt:lpstr>
      <vt:lpstr>SQL #2</vt:lpstr>
      <vt:lpstr>CSV</vt:lpstr>
      <vt:lpstr>JSON</vt:lpstr>
      <vt:lpstr>XML</vt:lpstr>
      <vt:lpstr>Hadoop/Hive</vt:lpstr>
      <vt:lpstr>Web APIs</vt:lpstr>
      <vt:lpstr>Entity Graphs</vt:lpstr>
      <vt:lpstr>WSDL</vt:lpstr>
      <vt:lpstr>R</vt:lpstr>
      <vt:lpstr>“The idea of integrating internet-scale information services directly into the program's variable and type space is probably the most innovative programming language idea I’ve heard of in a decade”    (Jim Cordy, Queens U)  Overly kind, but thought provoking!</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PowerPoint Presentation</vt:lpstr>
      <vt:lpstr>http://fsharp.org/use/gpu ✔ </vt:lpstr>
      <vt:lpstr>In Conclusion – Remember the Hegel!</vt:lpstr>
      <vt:lpstr>PowerPoint Presentation</vt:lpstr>
      <vt:lpstr>Thank you!!   Questions?</vt:lpstr>
      <vt:lpstr>F# programmers love…  Code that is succinct Code that is expressive Code that interoperates Code that is performant Code that is accurate Code that is well-tooled</vt:lpstr>
      <vt:lpstr>Code we love!  </vt:lpstr>
      <vt:lpstr>Code we love! - pipelines</vt:lpstr>
      <vt:lpstr>Code we love! - pipelines</vt:lpstr>
      <vt:lpstr>Code we love! - pipelines - domain modelling </vt:lpstr>
      <vt:lpstr>Code we love :) - pipelines - domain modelling </vt:lpstr>
      <vt:lpstr>Code we love :) - pipelines - domain modelling </vt:lpstr>
      <vt:lpstr>Code we love :) - pipelines - domain modelling - domain semantics</vt:lpstr>
      <vt:lpstr>Code we love :) - reactive, functional UIs </vt:lpstr>
      <vt:lpstr>PowerPoint Presentation</vt:lpstr>
      <vt:lpstr>PowerPoint Presentation</vt:lpstr>
      <vt:lpstr>Enter F# Active Patterns….  (Similar to Scala extractors, designed at the same time in loose cooperation)</vt:lpstr>
      <vt:lpstr>PowerPoint Presentation</vt:lpstr>
      <vt:lpstr>PowerPoint Presentation</vt:lpstr>
      <vt:lpstr>PowerPoint Presentation</vt:lpstr>
      <vt:lpstr>Relaxation Achieved ✔  An extremely useful mechanism that greatly expands the utility of pattern matching in the language while allowing abstraction  Don’t leave home without them!</vt:lpstr>
      <vt:lpstr>Code we love :) - reactive, functional UIs - view functions! </vt:lpstr>
      <vt:lpstr>Code we love :) - reactive, functional UIs - view functions! </vt:lpstr>
      <vt:lpstr>Code we love :) - an app in a file! </vt:lpstr>
      <vt:lpstr>Code we love :) - composition </vt:lpstr>
      <vt:lpstr>In Conclusion – Some Observations</vt:lpstr>
      <vt:lpstr>PowerPoint Presentation</vt:lpstr>
      <vt:lpstr>Data is like water…</vt:lpstr>
      <vt:lpstr>Total Recognizers</vt:lpstr>
      <vt:lpstr>Active Patterns in F#</vt:lpstr>
      <vt:lpstr>Total Recognizers</vt:lpstr>
      <vt:lpstr>Theme #3  Type Systems Encounter Reality</vt:lpstr>
      <vt:lpstr>This is different…</vt:lpstr>
      <vt:lpstr>This is different…</vt:lpstr>
      <vt:lpstr> ⊢ e   :   </vt:lpstr>
      <vt:lpstr>Meditations on 0 </vt:lpstr>
      <vt:lpstr>Meditations on 0 </vt:lpstr>
      <vt:lpstr>Startups</vt:lpstr>
      <vt:lpstr>Data is like water…</vt:lpstr>
      <vt:lpstr>Actually these days it’s more like a flood…</vt:lpstr>
      <vt:lpstr>PowerPoint Presentation</vt:lpstr>
      <vt:lpstr>Theme #2 - Data at Multiple Scales</vt:lpstr>
      <vt:lpstr>PowerPoint Presentation</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 theory and in practice, unmoderated intra-component cycles are a disaster  Language mechanisms that enforce acyclicity are “good”  F# assumes cyclicity for OO  F# 4.1 adds optional cyclicity across large scopes  There are significant unresolved tensions here in the major industrial languages</vt:lpstr>
      <vt:lpstr>The 20+ features of OO</vt:lpstr>
      <vt:lpstr>Some make F# a better API language  Some make F# a better implementation language  Some are part of an interop standard  Some are not needed</vt:lpstr>
      <vt:lpstr>Where do we stand?</vt:lpstr>
      <vt:lpstr>The 20+ features of OO</vt:lpstr>
      <vt:lpstr>What’s Ahead?  Well, for me, many areas of tension in “upstack” language design have been resolved  But there are still some areas that bug me...</vt:lpstr>
      <vt:lpstr>http://m-brace.net </vt:lpstr>
      <vt:lpstr>PowerPoint Presentation</vt:lpstr>
      <vt:lpstr>Object Programming v. Object-Oriented Programming</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564</cp:revision>
  <cp:lastPrinted>2010-05-11T05:02:34Z</cp:lastPrinted>
  <dcterms:created xsi:type="dcterms:W3CDTF">2010-11-09T11:20:14Z</dcterms:created>
  <dcterms:modified xsi:type="dcterms:W3CDTF">2018-11-29T12:09:49Z</dcterms:modified>
  <cp:category>TechEd Europe 2010</cp:category>
</cp:coreProperties>
</file>